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7" r:id="rId2"/>
    <p:sldId id="302" r:id="rId3"/>
    <p:sldId id="290" r:id="rId4"/>
    <p:sldId id="288" r:id="rId5"/>
    <p:sldId id="291" r:id="rId6"/>
    <p:sldId id="296" r:id="rId7"/>
    <p:sldId id="297" r:id="rId8"/>
    <p:sldId id="298" r:id="rId9"/>
    <p:sldId id="299" r:id="rId10"/>
    <p:sldId id="267" r:id="rId11"/>
    <p:sldId id="300" r:id="rId12"/>
    <p:sldId id="301" r:id="rId13"/>
    <p:sldId id="277" r:id="rId14"/>
    <p:sldId id="303" r:id="rId15"/>
    <p:sldId id="285" r:id="rId16"/>
    <p:sldId id="304" r:id="rId17"/>
    <p:sldId id="282" r:id="rId18"/>
    <p:sldId id="310" r:id="rId19"/>
    <p:sldId id="283" r:id="rId20"/>
    <p:sldId id="309" r:id="rId21"/>
    <p:sldId id="305" r:id="rId22"/>
    <p:sldId id="3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25" autoAdjust="0"/>
    <p:restoredTop sz="94660"/>
  </p:normalViewPr>
  <p:slideViewPr>
    <p:cSldViewPr snapToGrid="0">
      <p:cViewPr varScale="1">
        <p:scale>
          <a:sx n="66" d="100"/>
          <a:sy n="66" d="100"/>
        </p:scale>
        <p:origin x="66" y="966"/>
      </p:cViewPr>
      <p:guideLst/>
    </p:cSldViewPr>
  </p:slideViewPr>
  <p:notesTextViewPr>
    <p:cViewPr>
      <p:scale>
        <a:sx n="1" d="1"/>
        <a:sy n="1" d="1"/>
      </p:scale>
      <p:origin x="0" y="0"/>
    </p:cViewPr>
  </p:notesTextViewPr>
  <p:sorterViewPr>
    <p:cViewPr>
      <p:scale>
        <a:sx n="100" d="100"/>
        <a:sy n="100" d="100"/>
      </p:scale>
      <p:origin x="0" y="-6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4298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0071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6/23/2023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2720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6/23/2023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7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6/23/2023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94806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15556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25184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0350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6/23/2023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1789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6559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6/23/2023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7668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0360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6419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0087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1744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5620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9564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6/23/2023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7400412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stra.altrusa.org/files/2019/10/ASTRA-Members-Guide-February-2018-update.pdf" TargetMode="External"/><Relationship Id="rId2" Type="http://schemas.openxmlformats.org/officeDocument/2006/relationships/hyperlink" Target="https://astra.altrusa.org/files/2021/02/ASTRA-Monthly-Checklist-2020.pdf" TargetMode="External"/><Relationship Id="rId1" Type="http://schemas.openxmlformats.org/officeDocument/2006/relationships/slideLayout" Target="../slideLayouts/slideLayout1.xml"/><Relationship Id="rId6" Type="http://schemas.openxmlformats.org/officeDocument/2006/relationships/hyperlink" Target="https://astra.altrusa.org/files/2021/02/ASTRA-Club-Leadership-Manual-2020.pdf" TargetMode="External"/><Relationship Id="rId5" Type="http://schemas.openxmlformats.org/officeDocument/2006/relationships/hyperlink" Target="https://pxhere.com/en/photo/181687"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mplate.net/business/agenda-templates/planning-meeting-agenda-template/"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8.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hyperlink" Target="http://robbiepruitt.blogspot.com/2013/12/spiritual-formation-planning-and-goals.html" TargetMode="External"/><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hyperlink" Target="http://socialneid.wordpress.com/2013/06/06/informazione-rapidita-sintesi-efficienza-in-una-parola-twitter" TargetMode="External"/><Relationship Id="rId7" Type="http://schemas.openxmlformats.org/officeDocument/2006/relationships/hyperlink" Target="https://commons.wikimedia.org/wiki/File:Qrcode_wikipedia_fr_v2clean.png" TargetMode="External"/><Relationship Id="rId12" Type="http://schemas.openxmlformats.org/officeDocument/2006/relationships/image" Target="../media/image21.emf"/><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hyperlink" Target="http://www.techeconomy.it/2014/12/11/instagram-festeggia-i-300-milioni-utenti-mensili-supera-twitter/" TargetMode="External"/><Relationship Id="rId5" Type="http://schemas.openxmlformats.org/officeDocument/2006/relationships/hyperlink" Target="http://jhcnewmedia.org/periodismodigital-stgo1/2013/10/01/cambiando-la-forma-de-relacionarnos/" TargetMode="External"/><Relationship Id="rId10" Type="http://schemas.openxmlformats.org/officeDocument/2006/relationships/image" Target="../media/image20.jpg"/><Relationship Id="rId4" Type="http://schemas.openxmlformats.org/officeDocument/2006/relationships/image" Target="../media/image17.jpg"/><Relationship Id="rId9" Type="http://schemas.openxmlformats.org/officeDocument/2006/relationships/hyperlink" Target="http://fhlogo.blogspot.com/2011/03/facebook.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stra.altrusa.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stra.altrusa.org/files/2021/02/ASTRA-Club-Leadership-Manual-2020.pdf" TargetMode="External"/><Relationship Id="rId2" Type="http://schemas.openxmlformats.org/officeDocument/2006/relationships/hyperlink" Target="https://astra.altrusa.org/files/2021/02/ASTRA-Committee-Chair-Responsibilitie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473B7D-67F6-0156-5174-5029AFA0E24E}"/>
              </a:ext>
            </a:extLst>
          </p:cNvPr>
          <p:cNvSpPr txBox="1"/>
          <p:nvPr/>
        </p:nvSpPr>
        <p:spPr>
          <a:xfrm>
            <a:off x="256107" y="637762"/>
            <a:ext cx="5066664" cy="403245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b="1" kern="1200" dirty="0">
                <a:solidFill>
                  <a:srgbClr val="FFC000"/>
                </a:solidFill>
                <a:effectLst/>
                <a:ea typeface="+mj-ea"/>
                <a:cs typeface="+mj-cs"/>
              </a:rPr>
              <a:t>ASTRA</a:t>
            </a:r>
          </a:p>
          <a:p>
            <a:pPr algn="ctr">
              <a:lnSpc>
                <a:spcPct val="90000"/>
              </a:lnSpc>
              <a:spcBef>
                <a:spcPct val="0"/>
              </a:spcBef>
              <a:spcAft>
                <a:spcPts val="600"/>
              </a:spcAft>
            </a:pPr>
            <a:r>
              <a:rPr lang="en-US" sz="6600" b="1" dirty="0">
                <a:solidFill>
                  <a:srgbClr val="FFC000"/>
                </a:solidFill>
                <a:ea typeface="+mj-ea"/>
                <a:cs typeface="+mj-cs"/>
              </a:rPr>
              <a:t>LEADERSHIP</a:t>
            </a:r>
          </a:p>
          <a:p>
            <a:pPr algn="ctr">
              <a:lnSpc>
                <a:spcPct val="90000"/>
              </a:lnSpc>
              <a:spcBef>
                <a:spcPct val="0"/>
              </a:spcBef>
              <a:spcAft>
                <a:spcPts val="600"/>
              </a:spcAft>
            </a:pPr>
            <a:r>
              <a:rPr lang="en-US" sz="6600" b="1" dirty="0">
                <a:solidFill>
                  <a:srgbClr val="FFC000"/>
                </a:solidFill>
                <a:ea typeface="+mj-ea"/>
                <a:cs typeface="+mj-cs"/>
              </a:rPr>
              <a:t>TRAINING</a:t>
            </a:r>
          </a:p>
        </p:txBody>
      </p:sp>
      <p:pic>
        <p:nvPicPr>
          <p:cNvPr id="3" name="Picture 2" descr="Logo, company name&#10;&#10;Description automatically generated with medium confidence">
            <a:extLst>
              <a:ext uri="{FF2B5EF4-FFF2-40B4-BE49-F238E27FC236}">
                <a16:creationId xmlns:a16="http://schemas.microsoft.com/office/drawing/2014/main" id="{4A97020F-F3BF-D1DD-C1B2-7CEE05E71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474" y="4340994"/>
            <a:ext cx="4381930" cy="2307597"/>
          </a:xfrm>
          <a:prstGeom prst="rect">
            <a:avLst/>
          </a:prstGeom>
        </p:spPr>
      </p:pic>
      <p:sp>
        <p:nvSpPr>
          <p:cNvPr id="4" name="TextBox 3">
            <a:extLst>
              <a:ext uri="{FF2B5EF4-FFF2-40B4-BE49-F238E27FC236}">
                <a16:creationId xmlns:a16="http://schemas.microsoft.com/office/drawing/2014/main" id="{C5B65368-ACF2-1695-C3F1-F7294758703E}"/>
              </a:ext>
            </a:extLst>
          </p:cNvPr>
          <p:cNvSpPr txBox="1"/>
          <p:nvPr/>
        </p:nvSpPr>
        <p:spPr>
          <a:xfrm>
            <a:off x="5732882" y="335845"/>
            <a:ext cx="6459118" cy="6186309"/>
          </a:xfrm>
          <a:prstGeom prst="rect">
            <a:avLst/>
          </a:prstGeom>
          <a:noFill/>
        </p:spPr>
        <p:txBody>
          <a:bodyPr wrap="square">
            <a:spAutoFit/>
          </a:bodyPr>
          <a:lstStyle/>
          <a:p>
            <a:pPr marL="0" marR="0" algn="ctr">
              <a:spcBef>
                <a:spcPts val="0"/>
              </a:spcBef>
              <a:spcAft>
                <a:spcPts val="0"/>
              </a:spcAft>
            </a:pPr>
            <a:r>
              <a:rPr lang="en-US" sz="3200" b="1" u="sng" dirty="0">
                <a:solidFill>
                  <a:srgbClr val="FFC000"/>
                </a:solidFill>
                <a:effectLst/>
                <a:ea typeface="Calibri" panose="020F0502020204030204" pitchFamily="34" charset="0"/>
                <a:cs typeface="Times New Roman" panose="02020603050405020304" pitchFamily="18" charset="0"/>
              </a:rPr>
              <a:t>Purpose:</a:t>
            </a:r>
          </a:p>
          <a:p>
            <a:pPr marL="0" marR="0" algn="ctr">
              <a:spcBef>
                <a:spcPts val="0"/>
              </a:spcBef>
              <a:spcAft>
                <a:spcPts val="0"/>
              </a:spcAft>
            </a:pPr>
            <a:endParaRPr lang="en-US" sz="2800" b="1" u="sng" dirty="0">
              <a:solidFill>
                <a:srgbClr val="FFC00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FFC000"/>
                </a:solidFill>
                <a:ea typeface="Calibri" panose="020F0502020204030204" pitchFamily="34" charset="0"/>
                <a:cs typeface="Times New Roman" panose="02020603050405020304" pitchFamily="18" charset="0"/>
              </a:rPr>
              <a:t>The aim of this guide is to</a:t>
            </a:r>
            <a:r>
              <a:rPr lang="en-US" sz="2400" b="1" dirty="0">
                <a:solidFill>
                  <a:srgbClr val="FFC000"/>
                </a:solidFill>
                <a:effectLst/>
                <a:ea typeface="Calibri" panose="020F0502020204030204" pitchFamily="34" charset="0"/>
                <a:cs typeface="Times New Roman" panose="02020603050405020304" pitchFamily="18" charset="0"/>
              </a:rPr>
              <a:t> provide leadership training for ASTRA officers </a:t>
            </a:r>
          </a:p>
          <a:p>
            <a:pPr marL="0" marR="0">
              <a:spcBef>
                <a:spcPts val="0"/>
              </a:spcBef>
              <a:spcAft>
                <a:spcPts val="0"/>
              </a:spcAft>
            </a:pPr>
            <a:r>
              <a:rPr lang="en-US" sz="2400" b="1" dirty="0">
                <a:solidFill>
                  <a:srgbClr val="FFC000"/>
                </a:solidFill>
                <a:effectLst/>
                <a:ea typeface="Calibri" panose="020F0502020204030204" pitchFamily="34" charset="0"/>
                <a:cs typeface="Times New Roman" panose="02020603050405020304" pitchFamily="18" charset="0"/>
              </a:rPr>
              <a:t>and committee chairs so that you may become more effective in your leadership roles and further develop helpful  knowledge and skills.</a:t>
            </a:r>
          </a:p>
          <a:p>
            <a:pPr marL="0" marR="0">
              <a:spcBef>
                <a:spcPts val="0"/>
              </a:spcBef>
              <a:spcAft>
                <a:spcPts val="0"/>
              </a:spcAft>
            </a:pPr>
            <a:r>
              <a:rPr lang="en-US" sz="2400" b="1" dirty="0">
                <a:solidFill>
                  <a:srgbClr val="FFC000"/>
                </a:solidFill>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solidFill>
                  <a:srgbClr val="FFC000"/>
                </a:solidFill>
                <a:ea typeface="Calibri" panose="020F0502020204030204" pitchFamily="34" charset="0"/>
                <a:cs typeface="Times New Roman" panose="02020603050405020304" pitchFamily="18" charset="0"/>
              </a:rPr>
              <a:t>The skills you gain </a:t>
            </a:r>
            <a:r>
              <a:rPr lang="en-US" sz="2400" b="1" dirty="0">
                <a:solidFill>
                  <a:srgbClr val="FFC000"/>
                </a:solidFill>
                <a:effectLst/>
                <a:ea typeface="Calibri" panose="020F0502020204030204" pitchFamily="34" charset="0"/>
                <a:cs typeface="Times New Roman" panose="02020603050405020304" pitchFamily="18" charset="0"/>
              </a:rPr>
              <a:t>in communication, building relationships, conflict management, time management, and project management</a:t>
            </a:r>
            <a:r>
              <a:rPr lang="en-US" sz="2400" b="1" dirty="0">
                <a:solidFill>
                  <a:srgbClr val="FFC000"/>
                </a:solidFill>
                <a:ea typeface="Calibri" panose="020F0502020204030204" pitchFamily="34" charset="0"/>
                <a:cs typeface="Times New Roman" panose="02020603050405020304" pitchFamily="18" charset="0"/>
              </a:rPr>
              <a:t> </a:t>
            </a:r>
            <a:r>
              <a:rPr lang="en-US" sz="2400" b="1" dirty="0">
                <a:solidFill>
                  <a:srgbClr val="FFC000"/>
                </a:solidFill>
                <a:effectLst/>
                <a:ea typeface="Calibri" panose="020F0502020204030204" pitchFamily="34" charset="0"/>
                <a:cs typeface="Times New Roman" panose="02020603050405020304" pitchFamily="18" charset="0"/>
              </a:rPr>
              <a:t>will enable you to become stronger leaders in your current role, in your school, and in future  leadership roles in your community</a:t>
            </a:r>
            <a:r>
              <a:rPr lang="en-US" sz="2400" b="1" dirty="0">
                <a:solidFill>
                  <a:srgbClr val="FFC000"/>
                </a:solidFill>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2400" b="1" dirty="0">
              <a:solidFill>
                <a:srgbClr val="FFC000"/>
              </a:solidFill>
              <a:latin typeface="Franklin Gothic Book" panose="020B0503020102020204" pitchFamily="34" charset="0"/>
            </a:endParaRPr>
          </a:p>
        </p:txBody>
      </p:sp>
    </p:spTree>
    <p:extLst>
      <p:ext uri="{BB962C8B-B14F-4D97-AF65-F5344CB8AC3E}">
        <p14:creationId xmlns:p14="http://schemas.microsoft.com/office/powerpoint/2010/main" val="182688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6B30-A934-42AC-8D42-92FD4F30CA58}"/>
              </a:ext>
            </a:extLst>
          </p:cNvPr>
          <p:cNvSpPr>
            <a:spLocks noGrp="1"/>
          </p:cNvSpPr>
          <p:nvPr>
            <p:ph type="ctrTitle"/>
          </p:nvPr>
        </p:nvSpPr>
        <p:spPr>
          <a:xfrm>
            <a:off x="156755" y="1650063"/>
            <a:ext cx="8917576" cy="4481685"/>
          </a:xfrm>
        </p:spPr>
        <p:txBody>
          <a:bodyPr>
            <a:normAutofit fontScale="90000"/>
          </a:bodyPr>
          <a:lstStyle/>
          <a:p>
            <a:r>
              <a:rPr lang="en-US" sz="2800" b="1" dirty="0">
                <a:latin typeface="Calibri" panose="020F0502020204030204" pitchFamily="34" charset="0"/>
                <a:cs typeface="Calibri" panose="020F0502020204030204" pitchFamily="34" charset="0"/>
              </a:rPr>
              <a:t>You may want to keep these resources handy as your club makes decisions:</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1.  Club Leadership Manual</a:t>
            </a:r>
            <a:br>
              <a:rPr lang="en-US" sz="28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br>
              <a:rPr lang="en-US" sz="4000" b="1" dirty="0"/>
            </a:br>
            <a:r>
              <a:rPr lang="en-US" sz="2800" b="1" dirty="0">
                <a:latin typeface="Calibri" panose="020F0502020204030204" pitchFamily="34" charset="0"/>
                <a:cs typeface="Calibri" panose="020F0502020204030204" pitchFamily="34" charset="0"/>
              </a:rPr>
              <a:t>2.  ASTRA Monthly Checklist</a:t>
            </a:r>
            <a:br>
              <a:rPr lang="en-US" sz="4000" b="1" dirty="0"/>
            </a:br>
            <a:r>
              <a:rPr lang="en-US" sz="4000" b="1" dirty="0"/>
              <a:t> </a:t>
            </a:r>
            <a:r>
              <a:rPr lang="en-US" sz="1800" b="1" dirty="0">
                <a:solidFill>
                  <a:srgbClr val="FFC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https://astra.altrusa.org/files/2021/02/ASTRA-Monthly-Checklist-2020.pdf</a:t>
            </a:r>
            <a:br>
              <a:rPr lang="en-US" sz="1800" b="1" dirty="0">
                <a:latin typeface="Calibri" panose="020F0502020204030204" pitchFamily="34" charset="0"/>
                <a:cs typeface="Calibri" panose="020F0502020204030204" pitchFamily="34" charset="0"/>
              </a:rPr>
            </a:br>
            <a:br>
              <a:rPr lang="en-US" sz="1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3.  ASTRA Members Guide</a:t>
            </a:r>
            <a:br>
              <a:rPr lang="en-US" sz="28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r>
              <a:rPr lang="en-US" sz="1800" b="1" dirty="0">
                <a:solidFill>
                  <a:srgbClr val="FFC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https://astra.altrusa.org/files/2019/10/ASTRA-Members-Guide-February-2018-update.pdf</a:t>
            </a:r>
            <a:r>
              <a:rPr lang="en-US" sz="1800" b="1" dirty="0">
                <a:solidFill>
                  <a:srgbClr val="FFC000"/>
                </a:solidFill>
                <a:latin typeface="Calibri" panose="020F0502020204030204" pitchFamily="34" charset="0"/>
                <a:cs typeface="Calibri" panose="020F0502020204030204" pitchFamily="34" charset="0"/>
              </a:rPr>
              <a:t> </a:t>
            </a:r>
          </a:p>
        </p:txBody>
      </p:sp>
      <p:sp>
        <p:nvSpPr>
          <p:cNvPr id="3" name="Subtitle 2">
            <a:extLst>
              <a:ext uri="{FF2B5EF4-FFF2-40B4-BE49-F238E27FC236}">
                <a16:creationId xmlns:a16="http://schemas.microsoft.com/office/drawing/2014/main" id="{8749D4EE-ABF2-40C8-9CA4-B321D53AC261}"/>
              </a:ext>
            </a:extLst>
          </p:cNvPr>
          <p:cNvSpPr>
            <a:spLocks noGrp="1"/>
          </p:cNvSpPr>
          <p:nvPr>
            <p:ph type="subTitle" idx="1"/>
          </p:nvPr>
        </p:nvSpPr>
        <p:spPr>
          <a:xfrm>
            <a:off x="439181" y="1298073"/>
            <a:ext cx="8352724" cy="703981"/>
          </a:xfrm>
        </p:spPr>
        <p:txBody>
          <a:bodyPr>
            <a:noAutofit/>
          </a:bodyPr>
          <a:lstStyle/>
          <a:p>
            <a:r>
              <a:rPr lang="en-US" sz="3600" b="1" dirty="0">
                <a:solidFill>
                  <a:srgbClr val="FFC000"/>
                </a:solidFill>
                <a:latin typeface="Calibri" panose="020F0502020204030204" pitchFamily="34" charset="0"/>
                <a:cs typeface="Calibri" panose="020F0502020204030204" pitchFamily="34" charset="0"/>
              </a:rPr>
              <a:t>AVAILABLE ON INTERNATIONAL WEBSITE </a:t>
            </a:r>
          </a:p>
        </p:txBody>
      </p:sp>
      <p:pic>
        <p:nvPicPr>
          <p:cNvPr id="5" name="Picture 4">
            <a:extLst>
              <a:ext uri="{FF2B5EF4-FFF2-40B4-BE49-F238E27FC236}">
                <a16:creationId xmlns:a16="http://schemas.microsoft.com/office/drawing/2014/main" id="{D5E305BA-C600-453B-8EF5-16A062C2D55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34314" y="756357"/>
            <a:ext cx="2957689" cy="5355687"/>
          </a:xfrm>
          <a:prstGeom prst="rect">
            <a:avLst/>
          </a:prstGeom>
        </p:spPr>
      </p:pic>
      <p:sp>
        <p:nvSpPr>
          <p:cNvPr id="6" name="TextBox 5">
            <a:extLst>
              <a:ext uri="{FF2B5EF4-FFF2-40B4-BE49-F238E27FC236}">
                <a16:creationId xmlns:a16="http://schemas.microsoft.com/office/drawing/2014/main" id="{25BF44C7-D4EB-4596-22CD-5FF821E00049}"/>
              </a:ext>
            </a:extLst>
          </p:cNvPr>
          <p:cNvSpPr txBox="1"/>
          <p:nvPr/>
        </p:nvSpPr>
        <p:spPr>
          <a:xfrm>
            <a:off x="316738" y="3344991"/>
            <a:ext cx="8917576" cy="400110"/>
          </a:xfrm>
          <a:prstGeom prst="rect">
            <a:avLst/>
          </a:prstGeom>
          <a:noFill/>
        </p:spPr>
        <p:txBody>
          <a:bodyPr wrap="square">
            <a:spAutoFit/>
          </a:bodyPr>
          <a:lstStyle/>
          <a:p>
            <a:r>
              <a:rPr lang="en-US" sz="2000" b="1" dirty="0">
                <a:solidFill>
                  <a:srgbClr val="FFC00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https://astra.altrusa.org/files/2021/02/ASTRA-Club-Leadership-Manual-2020.pdf</a:t>
            </a:r>
            <a:r>
              <a:rPr lang="en-US" sz="2000" b="1" dirty="0">
                <a:solidFill>
                  <a:srgbClr val="FFC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36973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25EF1E-48D0-2779-8C29-D058C9C5B6D4}"/>
              </a:ext>
            </a:extLst>
          </p:cNvPr>
          <p:cNvSpPr txBox="1"/>
          <p:nvPr/>
        </p:nvSpPr>
        <p:spPr>
          <a:xfrm>
            <a:off x="522973" y="353755"/>
            <a:ext cx="11527856" cy="6370975"/>
          </a:xfrm>
          <a:prstGeom prst="rect">
            <a:avLst/>
          </a:prstGeom>
          <a:noFill/>
        </p:spPr>
        <p:txBody>
          <a:bodyPr wrap="square">
            <a:spAutoFit/>
          </a:bodyPr>
          <a:lstStyle/>
          <a:p>
            <a:pPr marL="0" marR="0"/>
            <a:r>
              <a:rPr lang="en-US" sz="1800" b="1" i="1" dirty="0">
                <a:solidFill>
                  <a:srgbClr val="7030A0"/>
                </a:solidFill>
                <a:effectLst/>
                <a:latin typeface="Calibri" panose="020F0502020204030204" pitchFamily="34" charset="0"/>
                <a:ea typeface="Times New Roman" panose="02020603050405020304" pitchFamily="18" charset="0"/>
              </a:rPr>
              <a:t>					</a:t>
            </a:r>
            <a:r>
              <a:rPr lang="en-US" sz="3200" b="1" i="1" dirty="0">
                <a:solidFill>
                  <a:srgbClr val="FFC000"/>
                </a:solidFill>
                <a:effectLst/>
                <a:latin typeface="Calibri" panose="020F0502020204030204" pitchFamily="34" charset="0"/>
                <a:ea typeface="Times New Roman" panose="02020603050405020304" pitchFamily="18" charset="0"/>
              </a:rPr>
              <a:t>A transition/mentoring session will 							be very helpful!</a:t>
            </a:r>
          </a:p>
          <a:p>
            <a:pPr marL="0" marR="0"/>
            <a:endParaRPr lang="en-US" sz="2800" b="1" i="1" dirty="0">
              <a:solidFill>
                <a:srgbClr val="FFC000"/>
              </a:solidFill>
              <a:latin typeface="Calibri" panose="020F0502020204030204" pitchFamily="34" charset="0"/>
              <a:ea typeface="Times New Roman" panose="02020603050405020304" pitchFamily="18" charset="0"/>
            </a:endParaRPr>
          </a:p>
          <a:p>
            <a:pPr marL="0" marR="0" algn="ctr"/>
            <a:r>
              <a:rPr lang="en-US" sz="2800" b="1" i="1" dirty="0">
                <a:solidFill>
                  <a:srgbClr val="FFC000"/>
                </a:solidFill>
                <a:latin typeface="Calibri" panose="020F0502020204030204" pitchFamily="34" charset="0"/>
                <a:ea typeface="Times New Roman" panose="02020603050405020304" pitchFamily="18" charset="0"/>
              </a:rPr>
              <a:t>Here are some ideas on how that might happen:</a:t>
            </a:r>
            <a:endParaRPr lang="en-US" sz="2800" dirty="0">
              <a:solidFill>
                <a:srgbClr val="FFC000"/>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2400" b="1" dirty="0">
                <a:effectLst/>
                <a:latin typeface="Calibri" panose="020F0502020204030204" pitchFamily="34" charset="0"/>
                <a:ea typeface="Times New Roman" panose="02020603050405020304" pitchFamily="18" charset="0"/>
              </a:rPr>
              <a:t>Have the previous officer sit with the incoming officer and have a one-on-one session. Discuss what worked for them as an officer in their position and what did not work. Have the outgoing officer explain in their own words the details of the position. </a:t>
            </a:r>
            <a:endParaRPr lang="en-US" sz="2400" b="1"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2400" b="1" dirty="0">
                <a:effectLst/>
                <a:latin typeface="Calibri" panose="020F0502020204030204" pitchFamily="34" charset="0"/>
                <a:ea typeface="Times New Roman" panose="02020603050405020304" pitchFamily="18" charset="0"/>
              </a:rPr>
              <a:t>Have a very brief outline of each officer’s duties on paper to provide to the incoming officers so they can reference, take notes, or ask questions.</a:t>
            </a:r>
            <a:endParaRPr lang="en-US" sz="2400" b="1"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2400" b="1" dirty="0">
                <a:effectLst/>
                <a:latin typeface="Calibri" panose="020F0502020204030204" pitchFamily="34" charset="0"/>
                <a:ea typeface="Times New Roman" panose="02020603050405020304" pitchFamily="18" charset="0"/>
              </a:rPr>
              <a:t>Have an officer from the parent Altrusa Club have a one-on-one session with the incoming ASTRA officer of the same position.  The Altrusa member can mentor the ASTRA leader and explain how they perform their duties in the Altrusa Club</a:t>
            </a:r>
            <a:endParaRPr lang="en-US" sz="2400" b="1"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2400" b="1" dirty="0">
                <a:effectLst/>
                <a:latin typeface="Calibri" panose="020F0502020204030204" pitchFamily="34" charset="0"/>
                <a:ea typeface="Times New Roman" panose="02020603050405020304" pitchFamily="18" charset="0"/>
              </a:rPr>
              <a:t>At the end of the year have a final meeting among the outgoing officers and the ASTRA Sponsor/Chair to discuss any difficulties/big wins each officer had during their time. Discuss how to improve each position's duties to better support the club. Collectively create words of wisdom to pass on to the next officers. </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270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5648C8-A368-F12E-C677-FCA7C4EF71FC}"/>
              </a:ext>
            </a:extLst>
          </p:cNvPr>
          <p:cNvSpPr txBox="1"/>
          <p:nvPr/>
        </p:nvSpPr>
        <p:spPr>
          <a:xfrm>
            <a:off x="77003" y="797510"/>
            <a:ext cx="12204833" cy="5632311"/>
          </a:xfrm>
          <a:prstGeom prst="rect">
            <a:avLst/>
          </a:prstGeom>
          <a:noFill/>
        </p:spPr>
        <p:txBody>
          <a:bodyPr wrap="square">
            <a:spAutoFit/>
          </a:bodyPr>
          <a:lstStyle/>
          <a:p>
            <a:pPr marL="0" marR="0">
              <a:spcBef>
                <a:spcPts val="0"/>
              </a:spcBef>
              <a:spcAft>
                <a:spcPts val="0"/>
              </a:spcAft>
            </a:pPr>
            <a:r>
              <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How do I lead an effective ASTRA meeting?  </a:t>
            </a:r>
          </a:p>
          <a:p>
            <a:pPr marL="0" marR="0">
              <a:spcBef>
                <a:spcPts val="0"/>
              </a:spcBef>
              <a:spcAft>
                <a:spcPts val="0"/>
              </a:spcAft>
            </a:pPr>
            <a:r>
              <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It helps ensure effective meetings if you:</a:t>
            </a:r>
          </a:p>
          <a:p>
            <a:pPr marL="0" marR="0">
              <a:spcBef>
                <a:spcPts val="0"/>
              </a:spcBef>
              <a:spcAft>
                <a:spcPts val="0"/>
              </a:spcAft>
            </a:pPr>
            <a:endParaRPr lang="en-US" sz="3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Provide structure through a thoughtfully assembled agenda</a:t>
            </a:r>
            <a:r>
              <a:rPr lang="en-US" sz="2400" b="1" dirty="0">
                <a:latin typeface="Calibri" panose="020F0502020204030204" pitchFamily="34" charset="0"/>
                <a:ea typeface="Calibri" panose="020F0502020204030204" pitchFamily="34" charset="0"/>
                <a:cs typeface="Times New Roman" panose="02020603050405020304" pitchFamily="18" charset="0"/>
              </a:rPr>
              <a:t>. A sample is available at </a:t>
            </a:r>
            <a:r>
              <a:rPr lang="en-US" sz="1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https://astra.altrusa.org/</a:t>
            </a:r>
            <a:endParaRPr lang="en-US"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Allow plenty of time for discussions that honor input from multiple people. Officers </a:t>
            </a:r>
          </a:p>
          <a:p>
            <a:pPr marR="0" lvl="0">
              <a:spcBef>
                <a:spcPts val="0"/>
              </a:spcBef>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should not do all the talking. The more the whole group is involved, the more confidence</a:t>
            </a:r>
          </a:p>
          <a:p>
            <a:pPr marR="0" lvl="0">
              <a:spcBef>
                <a:spcPts val="0"/>
              </a:spcBef>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they’ll have in the decisions made by the group.</a:t>
            </a: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Facilitate a discussion that leads to clarity about the will of the group and voting if needed. Working toward consensus about “What shall we do?” and “How shall we go about it?” is vital.</a:t>
            </a: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Applying Roberts Rules of Order can help facilitate decision making that is efficient and respectful</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https://astra.altrusa.org/files/2020/11/ASTRA-Roberts-Rules-of-Order-Chart-10-19-20.pdf</a:t>
            </a:r>
            <a:endParaRPr lang="en-US"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Provide clear communication about upcoming service/event dates.</a:t>
            </a:r>
          </a:p>
        </p:txBody>
      </p:sp>
    </p:spTree>
    <p:extLst>
      <p:ext uri="{BB962C8B-B14F-4D97-AF65-F5344CB8AC3E}">
        <p14:creationId xmlns:p14="http://schemas.microsoft.com/office/powerpoint/2010/main" val="45139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603E-1C16-4901-87A4-B009F477137B}"/>
              </a:ext>
            </a:extLst>
          </p:cNvPr>
          <p:cNvSpPr>
            <a:spLocks noGrp="1"/>
          </p:cNvSpPr>
          <p:nvPr>
            <p:ph type="title"/>
          </p:nvPr>
        </p:nvSpPr>
        <p:spPr>
          <a:xfrm>
            <a:off x="363848" y="2222034"/>
            <a:ext cx="3676849" cy="1361956"/>
          </a:xfrm>
        </p:spPr>
        <p:txBody>
          <a:bodyPr>
            <a:noAutofit/>
          </a:bodyPr>
          <a:lstStyle/>
          <a:p>
            <a:r>
              <a:rPr lang="en-US" sz="4000" b="1" dirty="0"/>
              <a:t>AGENDA PREPARATION</a:t>
            </a:r>
          </a:p>
        </p:txBody>
      </p:sp>
      <p:sp>
        <p:nvSpPr>
          <p:cNvPr id="4" name="Text Placeholder 3">
            <a:extLst>
              <a:ext uri="{FF2B5EF4-FFF2-40B4-BE49-F238E27FC236}">
                <a16:creationId xmlns:a16="http://schemas.microsoft.com/office/drawing/2014/main" id="{41A4EEA4-4FDC-4749-A609-6DF7126137ED}"/>
              </a:ext>
            </a:extLst>
          </p:cNvPr>
          <p:cNvSpPr>
            <a:spLocks noGrp="1"/>
          </p:cNvSpPr>
          <p:nvPr>
            <p:ph type="body" sz="half" idx="2"/>
          </p:nvPr>
        </p:nvSpPr>
        <p:spPr>
          <a:xfrm>
            <a:off x="90313" y="4109157"/>
            <a:ext cx="3179007" cy="2748844"/>
          </a:xfrm>
        </p:spPr>
        <p:txBody>
          <a:bodyPr>
            <a:noAutofit/>
          </a:bodyPr>
          <a:lstStyle/>
          <a:p>
            <a:endParaRPr lang="en-US" sz="2800" b="1" dirty="0"/>
          </a:p>
          <a:p>
            <a:r>
              <a:rPr lang="en-US" sz="2800" b="1" dirty="0"/>
              <a:t> </a:t>
            </a:r>
          </a:p>
          <a:p>
            <a:endParaRPr lang="en-US" sz="2800" b="1" dirty="0"/>
          </a:p>
        </p:txBody>
      </p:sp>
      <p:sp>
        <p:nvSpPr>
          <p:cNvPr id="5" name="TextBox 4">
            <a:extLst>
              <a:ext uri="{FF2B5EF4-FFF2-40B4-BE49-F238E27FC236}">
                <a16:creationId xmlns:a16="http://schemas.microsoft.com/office/drawing/2014/main" id="{D8EABAE9-EE63-48C4-A89D-1C5942EB9DBC}"/>
              </a:ext>
            </a:extLst>
          </p:cNvPr>
          <p:cNvSpPr txBox="1"/>
          <p:nvPr/>
        </p:nvSpPr>
        <p:spPr>
          <a:xfrm>
            <a:off x="398391" y="1907582"/>
            <a:ext cx="3443111" cy="369332"/>
          </a:xfrm>
          <a:prstGeom prst="rect">
            <a:avLst/>
          </a:prstGeom>
          <a:solidFill>
            <a:schemeClr val="accent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0C2E46CA-62D3-42C1-A73C-682773FE457E}"/>
              </a:ext>
            </a:extLst>
          </p:cNvPr>
          <p:cNvSpPr txBox="1"/>
          <p:nvPr/>
        </p:nvSpPr>
        <p:spPr>
          <a:xfrm>
            <a:off x="311495" y="6154115"/>
            <a:ext cx="3443111" cy="369332"/>
          </a:xfrm>
          <a:prstGeom prst="rect">
            <a:avLst/>
          </a:prstGeom>
          <a:solidFill>
            <a:schemeClr val="accent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1EFFC3AA-00C6-435D-9E5A-23EA5B1A05BB}"/>
              </a:ext>
            </a:extLst>
          </p:cNvPr>
          <p:cNvSpPr txBox="1"/>
          <p:nvPr/>
        </p:nvSpPr>
        <p:spPr>
          <a:xfrm>
            <a:off x="11812637" y="0"/>
            <a:ext cx="374904" cy="822960"/>
          </a:xfrm>
          <a:prstGeom prst="rect">
            <a:avLst/>
          </a:prstGeom>
          <a:solidFill>
            <a:schemeClr val="bg2">
              <a:lumMod val="40000"/>
              <a:lumOff val="60000"/>
            </a:schemeClr>
          </a:solidFill>
        </p:spPr>
        <p:txBody>
          <a:bodyPr wrap="square" rtlCol="0">
            <a:noAutofit/>
          </a:bodyPr>
          <a:lstStyle/>
          <a:p>
            <a:endParaRPr lang="en-US" dirty="0"/>
          </a:p>
        </p:txBody>
      </p:sp>
      <p:sp>
        <p:nvSpPr>
          <p:cNvPr id="8" name="TextBox 7">
            <a:extLst>
              <a:ext uri="{FF2B5EF4-FFF2-40B4-BE49-F238E27FC236}">
                <a16:creationId xmlns:a16="http://schemas.microsoft.com/office/drawing/2014/main" id="{44459AD7-E01B-483A-9C66-372CEC012934}"/>
              </a:ext>
            </a:extLst>
          </p:cNvPr>
          <p:cNvSpPr txBox="1"/>
          <p:nvPr/>
        </p:nvSpPr>
        <p:spPr>
          <a:xfrm>
            <a:off x="11808178" y="6035040"/>
            <a:ext cx="383823" cy="369332"/>
          </a:xfrm>
          <a:prstGeom prst="rect">
            <a:avLst/>
          </a:prstGeom>
          <a:solidFill>
            <a:schemeClr val="bg2">
              <a:lumMod val="40000"/>
              <a:lumOff val="60000"/>
            </a:schemeClr>
          </a:solidFill>
        </p:spPr>
        <p:txBody>
          <a:bodyPr wrap="square" rtlCol="0">
            <a:spAutoFit/>
          </a:bodyPr>
          <a:lstStyle/>
          <a:p>
            <a:endParaRPr lang="en-US" dirty="0"/>
          </a:p>
        </p:txBody>
      </p:sp>
      <p:pic>
        <p:nvPicPr>
          <p:cNvPr id="12" name="Content Placeholder 11">
            <a:extLst>
              <a:ext uri="{FF2B5EF4-FFF2-40B4-BE49-F238E27FC236}">
                <a16:creationId xmlns:a16="http://schemas.microsoft.com/office/drawing/2014/main" id="{86C02104-068B-46CE-98FA-CD15DFB545C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77775" y="3583990"/>
            <a:ext cx="3443111" cy="2328531"/>
          </a:xfrm>
        </p:spPr>
      </p:pic>
      <p:sp>
        <p:nvSpPr>
          <p:cNvPr id="18" name="TextBox 17">
            <a:extLst>
              <a:ext uri="{FF2B5EF4-FFF2-40B4-BE49-F238E27FC236}">
                <a16:creationId xmlns:a16="http://schemas.microsoft.com/office/drawing/2014/main" id="{7211472C-D9FD-442B-AA24-81FD4DB0E953}"/>
              </a:ext>
            </a:extLst>
          </p:cNvPr>
          <p:cNvSpPr txBox="1"/>
          <p:nvPr/>
        </p:nvSpPr>
        <p:spPr>
          <a:xfrm>
            <a:off x="4239892" y="644132"/>
            <a:ext cx="7934075" cy="6124754"/>
          </a:xfrm>
          <a:prstGeom prst="rect">
            <a:avLst/>
          </a:prstGeom>
          <a:noFill/>
        </p:spPr>
        <p:txBody>
          <a:bodyPr wrap="square" rtlCol="0">
            <a:spAutoFit/>
          </a:bodyPr>
          <a:lstStyle/>
          <a:p>
            <a:pPr algn="ctr"/>
            <a:r>
              <a:rPr lang="en-US" sz="4000" b="1" dirty="0">
                <a:ln w="12700">
                  <a:solidFill>
                    <a:schemeClr val="accent1"/>
                  </a:solidFill>
                  <a:prstDash val="solid"/>
                </a:ln>
                <a:solidFill>
                  <a:schemeClr val="accent1"/>
                </a:solidFill>
                <a:effectLst>
                  <a:outerShdw dist="38100" dir="2640000" algn="bl" rotWithShape="0">
                    <a:schemeClr val="accent1"/>
                  </a:outerShdw>
                </a:effectLst>
              </a:rPr>
              <a:t>	DEVELOP YOUR AGENDA 	AROUND THESE:</a:t>
            </a:r>
          </a:p>
          <a:p>
            <a:endParaRPr lang="en-US" sz="2400" b="1" dirty="0"/>
          </a:p>
          <a:p>
            <a:pPr marL="571486" indent="-571486">
              <a:buFont typeface="Wingdings" panose="05000000000000000000" pitchFamily="2" charset="2"/>
              <a:buChar char="§"/>
            </a:pPr>
            <a:r>
              <a:rPr lang="en-US" sz="3600" b="1" dirty="0"/>
              <a:t>Minutes from previous meeting</a:t>
            </a:r>
          </a:p>
          <a:p>
            <a:pPr marL="342891" indent="-342891">
              <a:buFont typeface="Wingdings" panose="05000000000000000000" pitchFamily="2" charset="2"/>
              <a:buChar char="§"/>
            </a:pPr>
            <a:r>
              <a:rPr lang="en-US" sz="3600" b="1" dirty="0"/>
              <a:t>  Reports of Officers</a:t>
            </a:r>
          </a:p>
          <a:p>
            <a:pPr marL="342891" indent="-342891">
              <a:buFont typeface="Wingdings" panose="05000000000000000000" pitchFamily="2" charset="2"/>
              <a:buChar char="§"/>
            </a:pPr>
            <a:r>
              <a:rPr lang="en-US" sz="3600" b="1" dirty="0"/>
              <a:t>  Reports of Committees</a:t>
            </a:r>
          </a:p>
          <a:p>
            <a:pPr marL="342891" indent="-342891">
              <a:buFont typeface="Wingdings" panose="05000000000000000000" pitchFamily="2" charset="2"/>
              <a:buChar char="§"/>
            </a:pPr>
            <a:r>
              <a:rPr lang="en-US" sz="3600" b="1" dirty="0"/>
              <a:t>  Correspondence</a:t>
            </a:r>
          </a:p>
          <a:p>
            <a:pPr marL="342891" indent="-342891">
              <a:buFont typeface="Wingdings" panose="05000000000000000000" pitchFamily="2" charset="2"/>
              <a:buChar char="§"/>
            </a:pPr>
            <a:r>
              <a:rPr lang="en-US" sz="3600" b="1" dirty="0"/>
              <a:t>  Program</a:t>
            </a:r>
          </a:p>
          <a:p>
            <a:pPr marL="342891" indent="-342891">
              <a:buFont typeface="Wingdings" panose="05000000000000000000" pitchFamily="2" charset="2"/>
              <a:buChar char="§"/>
            </a:pPr>
            <a:r>
              <a:rPr lang="en-US" sz="3600" b="1" dirty="0"/>
              <a:t>  Unfinished Business</a:t>
            </a:r>
          </a:p>
          <a:p>
            <a:pPr marL="342891" indent="-342891">
              <a:buFont typeface="Wingdings" panose="05000000000000000000" pitchFamily="2" charset="2"/>
              <a:buChar char="§"/>
            </a:pPr>
            <a:r>
              <a:rPr lang="en-US" sz="3600" b="1" dirty="0"/>
              <a:t>  New Business</a:t>
            </a:r>
          </a:p>
          <a:p>
            <a:pPr marL="342891" indent="-342891">
              <a:buFont typeface="Wingdings" panose="05000000000000000000" pitchFamily="2" charset="2"/>
              <a:buChar char="§"/>
            </a:pPr>
            <a:r>
              <a:rPr lang="en-US" sz="3600" b="1" dirty="0"/>
              <a:t>  Sharing Time</a:t>
            </a:r>
          </a:p>
        </p:txBody>
      </p:sp>
    </p:spTree>
    <p:extLst>
      <p:ext uri="{BB962C8B-B14F-4D97-AF65-F5344CB8AC3E}">
        <p14:creationId xmlns:p14="http://schemas.microsoft.com/office/powerpoint/2010/main" val="41964878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4271B9-B1E9-02D3-40EA-19E953D4D369}"/>
              </a:ext>
            </a:extLst>
          </p:cNvPr>
          <p:cNvSpPr txBox="1"/>
          <p:nvPr/>
        </p:nvSpPr>
        <p:spPr>
          <a:xfrm>
            <a:off x="442761" y="398706"/>
            <a:ext cx="11511815" cy="5878532"/>
          </a:xfrm>
          <a:prstGeom prst="rect">
            <a:avLst/>
          </a:prstGeom>
          <a:noFill/>
        </p:spPr>
        <p:txBody>
          <a:bodyPr wrap="square">
            <a:spAutoFit/>
          </a:bodyPr>
          <a:lstStyle/>
          <a:p>
            <a:pPr marL="0" marR="0">
              <a:spcBef>
                <a:spcPts val="0"/>
              </a:spcBef>
              <a:spcAft>
                <a:spcPts val="0"/>
              </a:spcAft>
            </a:pPr>
            <a:r>
              <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How do we grow our ASTRA Club </a:t>
            </a:r>
          </a:p>
          <a:p>
            <a:pPr marL="0" marR="0">
              <a:spcBef>
                <a:spcPts val="0"/>
              </a:spcBef>
              <a:spcAft>
                <a:spcPts val="0"/>
              </a:spcAft>
            </a:pPr>
            <a:r>
              <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and recruit new members?</a:t>
            </a:r>
          </a:p>
          <a:p>
            <a:pPr marL="0" marR="0">
              <a:spcBef>
                <a:spcPts val="0"/>
              </a:spcBef>
              <a:spcAft>
                <a:spcPts val="0"/>
              </a:spcAft>
            </a:pPr>
            <a:endParaRPr lang="en-US" sz="3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Expand your circle of who you talk with about ASTRA.</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Publicize in effective ways that anyone can be an ASTRA member. Make it clear that membership is not about grades, popularity, or prior leadership experiences. ASTRA is about service and leadership. </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Have a fun activity early in school year to recruit members. How about a pizza party, pumpkin carving?  </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Share successful service throughout the year in ways that might involve and encourage more new members.</a:t>
            </a:r>
          </a:p>
          <a:p>
            <a:pPr marL="342900" marR="0" lvl="0" indent="-342900">
              <a:spcBef>
                <a:spcPts val="0"/>
              </a:spcBef>
              <a:spcAft>
                <a:spcPts val="0"/>
              </a:spcAft>
              <a:buFont typeface="Symbol" panose="05050102010706020507" pitchFamily="18"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39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5C59A99-C33C-4958-A6F4-102E6254ECEF}"/>
              </a:ext>
            </a:extLst>
          </p:cNvPr>
          <p:cNvSpPr txBox="1">
            <a:spLocks/>
          </p:cNvSpPr>
          <p:nvPr/>
        </p:nvSpPr>
        <p:spPr>
          <a:xfrm>
            <a:off x="5579782" y="354763"/>
            <a:ext cx="6510618" cy="5471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432FF"/>
                </a:solidFill>
                <a:effectLst/>
                <a:uLnTx/>
                <a:uFillTx/>
                <a:latin typeface="Calibri" panose="020F0502020204030204" pitchFamily="34" charset="0"/>
                <a:cs typeface="Calibri" panose="020F0502020204030204" pitchFamily="34" charset="0"/>
              </a:rPr>
              <a:t>MORE IDEAS ON HOW TO RECRUIT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432FF"/>
                </a:solidFill>
                <a:effectLst/>
                <a:uLnTx/>
                <a:uFillTx/>
                <a:latin typeface="Calibri" panose="020F0502020204030204" pitchFamily="34" charset="0"/>
                <a:cs typeface="Calibri" panose="020F0502020204030204" pitchFamily="34" charset="0"/>
              </a:rPr>
              <a:t>ASTRA MEMBERS FOR YOUR CLUB: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Brainstorm</a:t>
            </a:r>
            <a:r>
              <a:rPr kumimoji="0" lang="en-US" sz="2000" b="0"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 </a:t>
            </a:r>
            <a:r>
              <a:rPr kumimoji="0" lang="en-US" sz="20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about local youth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known to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Altrusans</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already, and have </a:t>
            </a:r>
            <a:r>
              <a:rPr kumimoji="0" lang="en-US" sz="20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Altrusans</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help recruit new ASTRA members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Send out flyers and have announcements made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the school; send out letters of invitation to come to the first ASTRA meeting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Have ASTRA Club information put into any student bulletins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or information given out by the school regarding its clubs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Have an informational ASTRA booth at a Club Fair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the school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Contact school staff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who know about students interested in leadership and service opportunities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Schedule service activities and invite any students to join in and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then sign them up for ASTRA after the event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Use social media</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—Facebook, Instagram, Twitter,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rPr>
              <a:t>Use word of mouth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by students and parents!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2B13272A-7AD5-42DD-BF24-56AD809154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4452" y="4122650"/>
            <a:ext cx="3195963" cy="2502131"/>
          </a:xfrm>
          <a:prstGeom prst="rect">
            <a:avLst/>
          </a:prstGeom>
          <a:noFill/>
          <a:ln>
            <a:noFill/>
          </a:ln>
        </p:spPr>
      </p:pic>
      <p:pic>
        <p:nvPicPr>
          <p:cNvPr id="4" name="Picture 3">
            <a:extLst>
              <a:ext uri="{FF2B5EF4-FFF2-40B4-BE49-F238E27FC236}">
                <a16:creationId xmlns:a16="http://schemas.microsoft.com/office/drawing/2014/main" id="{E7A72D0A-21C9-4928-841E-D7772B24A0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12972" y="1246755"/>
            <a:ext cx="3358341" cy="2618508"/>
          </a:xfrm>
          <a:prstGeom prst="rect">
            <a:avLst/>
          </a:prstGeom>
          <a:noFill/>
          <a:ln>
            <a:noFill/>
          </a:ln>
        </p:spPr>
      </p:pic>
      <p:sp>
        <p:nvSpPr>
          <p:cNvPr id="6" name="TextBox 5">
            <a:extLst>
              <a:ext uri="{FF2B5EF4-FFF2-40B4-BE49-F238E27FC236}">
                <a16:creationId xmlns:a16="http://schemas.microsoft.com/office/drawing/2014/main" id="{E9C23135-4F2D-4701-A8F1-16CB1AAD8DCE}"/>
              </a:ext>
            </a:extLst>
          </p:cNvPr>
          <p:cNvSpPr txBox="1"/>
          <p:nvPr/>
        </p:nvSpPr>
        <p:spPr>
          <a:xfrm>
            <a:off x="3380415" y="4872581"/>
            <a:ext cx="6097384"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ASTRA Club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Patria </a:t>
            </a:r>
            <a:r>
              <a:rPr kumimoji="0" lang="en-US" sz="14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Latorre</a:t>
            </a: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HS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San Sebastian, PR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District Fourteen</a:t>
            </a:r>
          </a:p>
        </p:txBody>
      </p:sp>
      <p:sp>
        <p:nvSpPr>
          <p:cNvPr id="8" name="TextBox 7">
            <a:extLst>
              <a:ext uri="{FF2B5EF4-FFF2-40B4-BE49-F238E27FC236}">
                <a16:creationId xmlns:a16="http://schemas.microsoft.com/office/drawing/2014/main" id="{52FD16DE-737A-4AA2-BDF9-DA566D96E16B}"/>
              </a:ext>
            </a:extLst>
          </p:cNvPr>
          <p:cNvSpPr txBox="1"/>
          <p:nvPr/>
        </p:nvSpPr>
        <p:spPr>
          <a:xfrm>
            <a:off x="101600" y="1764515"/>
            <a:ext cx="201297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ASTRA Club of Moberly, MO District Eight </a:t>
            </a:r>
            <a:endPar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828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additive="base">
                                        <p:cTn id="3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 calcmode="lin" valueType="num">
                                      <p:cBhvr additive="base">
                                        <p:cTn id="4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 calcmode="lin" valueType="num">
                                      <p:cBhvr additive="base">
                                        <p:cTn id="5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 calcmode="lin" valueType="num">
                                      <p:cBhvr additive="base">
                                        <p:cTn id="5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additive="base">
                                        <p:cTn id="6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ppt_x"/>
                                          </p:val>
                                        </p:tav>
                                        <p:tav tm="100000">
                                          <p:val>
                                            <p:strVal val="#ppt_x"/>
                                          </p:val>
                                        </p:tav>
                                      </p:tavLst>
                                    </p:anim>
                                    <p:anim calcmode="lin" valueType="num">
                                      <p:cBhvr additive="base">
                                        <p:cTn id="8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766332-5824-6DE1-06F9-B2CAB6068F8B}"/>
              </a:ext>
            </a:extLst>
          </p:cNvPr>
          <p:cNvSpPr txBox="1"/>
          <p:nvPr/>
        </p:nvSpPr>
        <p:spPr>
          <a:xfrm>
            <a:off x="231006" y="338252"/>
            <a:ext cx="12310712" cy="6617196"/>
          </a:xfrm>
          <a:prstGeom prst="rect">
            <a:avLst/>
          </a:prstGeom>
          <a:noFill/>
        </p:spPr>
        <p:txBody>
          <a:bodyPr wrap="square">
            <a:spAutoFit/>
          </a:bodyPr>
          <a:lstStyle/>
          <a:p>
            <a:pPr marL="0" marR="0">
              <a:spcBef>
                <a:spcPts val="0"/>
              </a:spcBef>
              <a:spcAft>
                <a:spcPts val="0"/>
              </a:spcAft>
            </a:pPr>
            <a:r>
              <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What is key to excellent service and </a:t>
            </a:r>
          </a:p>
          <a:p>
            <a:pPr marL="0" marR="0">
              <a:spcBef>
                <a:spcPts val="0"/>
              </a:spcBef>
              <a:spcAft>
                <a:spcPts val="0"/>
              </a:spcAft>
            </a:pPr>
            <a:r>
              <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program planning and evaluation?</a:t>
            </a:r>
            <a:endParaRPr lang="en-US" sz="3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Identify school and community needs and your members’ interests. Think broadly here as you volunteer in your school, local community, other communities on a national or international level. </a:t>
            </a: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Plan a hands-on project to work on together at every ASTRA meeting.</a:t>
            </a: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As you plan a project or event, be sure to consider and problem-solve:</a:t>
            </a:r>
          </a:p>
          <a:p>
            <a:pPr marL="1257300" lvl="2" indent="-342900">
              <a:buFont typeface="+mj-lt"/>
              <a:buAutoNum type="arabicPeriod"/>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Logistics</a:t>
            </a:r>
          </a:p>
          <a:p>
            <a:pPr marL="1257300" lvl="2" indent="-342900">
              <a:buFont typeface="+mj-lt"/>
              <a:buAutoNum type="arabicPeriod"/>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Roadblocks</a:t>
            </a:r>
          </a:p>
          <a:p>
            <a:pPr marL="1257300" lvl="2" indent="-342900">
              <a:buFont typeface="+mj-lt"/>
              <a:buAutoNum type="arabicPeriod"/>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Schedule</a:t>
            </a:r>
          </a:p>
          <a:p>
            <a:pPr marL="1257300" lvl="2" indent="-342900">
              <a:buFont typeface="+mj-lt"/>
              <a:buAutoNum type="arabicPeriod"/>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Resources needed and available</a:t>
            </a:r>
          </a:p>
          <a:p>
            <a:pPr marL="1257300" lvl="2" indent="-342900">
              <a:buFont typeface="+mj-lt"/>
              <a:buAutoNum type="arabicPeriod"/>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Budget</a:t>
            </a:r>
          </a:p>
          <a:p>
            <a:pPr marL="1257300" lvl="2" indent="-342900">
              <a:buFont typeface="+mj-lt"/>
              <a:buAutoNum type="arabicPeriod"/>
            </a:pPr>
            <a:r>
              <a:rPr lang="en-US" sz="2000" b="1" dirty="0">
                <a:effectLst/>
                <a:latin typeface="Calibri" panose="020F0502020204030204" pitchFamily="34" charset="0"/>
                <a:ea typeface="Calibri" panose="020F0502020204030204" pitchFamily="34" charset="0"/>
                <a:cs typeface="Times New Roman" panose="02020603050405020304" pitchFamily="18" charset="0"/>
              </a:rPr>
              <a:t>Volunteers’ enthusiasm and commitment of time</a:t>
            </a: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Stuff happens: Work together to learn from the situation, mistakes, unforeseen challenges. As a famous coach admonished: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There are only 3 things to do with a mistake: </a:t>
            </a:r>
          </a:p>
          <a:p>
            <a:pPr marR="0" lvl="0">
              <a:spcBef>
                <a:spcPts val="0"/>
              </a:spcBef>
              <a:spcAft>
                <a:spcPts val="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Acknowledge it, learn from it, and don’t repeat it.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Evaluate service projects, fund-raisers,</a:t>
            </a:r>
          </a:p>
          <a:p>
            <a:pPr marR="0" lvl="0">
              <a:spcBef>
                <a:spcPts val="0"/>
              </a:spcBef>
              <a:spcAft>
                <a:spcPts val="0"/>
              </a:spcAft>
            </a:pP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membership recruitment honestly as you plan for the next event or year.  </a:t>
            </a:r>
          </a:p>
        </p:txBody>
      </p:sp>
    </p:spTree>
    <p:extLst>
      <p:ext uri="{BB962C8B-B14F-4D97-AF65-F5344CB8AC3E}">
        <p14:creationId xmlns:p14="http://schemas.microsoft.com/office/powerpoint/2010/main" val="33104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 calcmode="lin" valueType="num">
                                      <p:cBhvr additive="base">
                                        <p:cTn id="6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additive="base">
                                        <p:cTn id="7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14" end="14"/>
                                            </p:txEl>
                                          </p:spTgt>
                                        </p:tgtEl>
                                        <p:attrNameLst>
                                          <p:attrName>style.visibility</p:attrName>
                                        </p:attrNameLst>
                                      </p:cBhvr>
                                      <p:to>
                                        <p:strVal val="visible"/>
                                      </p:to>
                                    </p:set>
                                    <p:anim calcmode="lin" valueType="num">
                                      <p:cBhvr additive="base">
                                        <p:cTn id="78"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D8D1-0686-4085-A97E-0807DCFA49BC}"/>
              </a:ext>
            </a:extLst>
          </p:cNvPr>
          <p:cNvSpPr>
            <a:spLocks noGrp="1"/>
          </p:cNvSpPr>
          <p:nvPr>
            <p:ph type="title"/>
          </p:nvPr>
        </p:nvSpPr>
        <p:spPr>
          <a:xfrm>
            <a:off x="-154855" y="1320516"/>
            <a:ext cx="5728634" cy="1770446"/>
          </a:xfrm>
        </p:spPr>
        <p:txBody>
          <a:bodyPr>
            <a:noAutofit/>
          </a:bodyPr>
          <a:lstStyle/>
          <a:p>
            <a:pPr algn="ctr"/>
            <a:r>
              <a:rPr lang="en-US" b="1" dirty="0">
                <a:solidFill>
                  <a:schemeClr val="accent3">
                    <a:lumMod val="75000"/>
                  </a:schemeClr>
                </a:solidFill>
                <a:latin typeface="Calibri" panose="020F0502020204030204" pitchFamily="34" charset="0"/>
                <a:cs typeface="Calibri" panose="020F0502020204030204" pitchFamily="34" charset="0"/>
              </a:rPr>
              <a:t>You </a:t>
            </a:r>
            <a:r>
              <a:rPr lang="en-US" b="1">
                <a:solidFill>
                  <a:schemeClr val="accent3">
                    <a:lumMod val="75000"/>
                  </a:schemeClr>
                </a:solidFill>
                <a:latin typeface="Calibri" panose="020F0502020204030204" pitchFamily="34" charset="0"/>
                <a:cs typeface="Calibri" panose="020F0502020204030204" pitchFamily="34" charset="0"/>
              </a:rPr>
              <a:t>migHt</a:t>
            </a:r>
            <a:r>
              <a:rPr lang="en-US" b="1" dirty="0">
                <a:solidFill>
                  <a:schemeClr val="accent3">
                    <a:lumMod val="75000"/>
                  </a:schemeClr>
                </a:solidFill>
                <a:latin typeface="Calibri" panose="020F0502020204030204" pitchFamily="34" charset="0"/>
                <a:cs typeface="Calibri" panose="020F0502020204030204" pitchFamily="34" charset="0"/>
              </a:rPr>
              <a:t> consider collaboration between ASTRA Clubs </a:t>
            </a:r>
            <a:br>
              <a:rPr lang="en-US" dirty="0">
                <a:solidFill>
                  <a:schemeClr val="accent3">
                    <a:lumMod val="75000"/>
                  </a:schemeClr>
                </a:solidFill>
              </a:rPr>
            </a:br>
            <a:endParaRPr lang="en-US" dirty="0"/>
          </a:p>
        </p:txBody>
      </p:sp>
      <p:sp>
        <p:nvSpPr>
          <p:cNvPr id="4" name="Text Placeholder 3">
            <a:extLst>
              <a:ext uri="{FF2B5EF4-FFF2-40B4-BE49-F238E27FC236}">
                <a16:creationId xmlns:a16="http://schemas.microsoft.com/office/drawing/2014/main" id="{C2E18E3E-6BC3-4953-BEAE-C3FF882AFF1E}"/>
              </a:ext>
            </a:extLst>
          </p:cNvPr>
          <p:cNvSpPr>
            <a:spLocks noGrp="1"/>
          </p:cNvSpPr>
          <p:nvPr>
            <p:ph type="body" sz="half" idx="2"/>
          </p:nvPr>
        </p:nvSpPr>
        <p:spPr>
          <a:xfrm>
            <a:off x="71310" y="2721630"/>
            <a:ext cx="5664667" cy="3822192"/>
          </a:xfrm>
        </p:spPr>
        <p:txBody>
          <a:bodyPr>
            <a:normAutofit fontScale="85000" lnSpcReduction="20000"/>
          </a:bodyPr>
          <a:lstStyle/>
          <a:p>
            <a:r>
              <a:rPr lang="en-US" sz="2800" b="1" dirty="0">
                <a:solidFill>
                  <a:schemeClr val="accent6">
                    <a:lumMod val="75000"/>
                  </a:schemeClr>
                </a:solidFill>
                <a:latin typeface="Calibri" panose="020F0502020204030204" pitchFamily="34" charset="0"/>
                <a:cs typeface="Calibri" panose="020F0502020204030204" pitchFamily="34" charset="0"/>
              </a:rPr>
              <a:t>Ideas include:</a:t>
            </a:r>
          </a:p>
          <a:p>
            <a:pPr marL="285750" indent="-285750">
              <a:buFont typeface="Arial" panose="020B0604020202020204" pitchFamily="34" charset="0"/>
              <a:buChar char="•"/>
            </a:pPr>
            <a:r>
              <a:rPr lang="en-US" sz="2800" b="1" dirty="0">
                <a:solidFill>
                  <a:schemeClr val="accent6">
                    <a:lumMod val="75000"/>
                  </a:schemeClr>
                </a:solidFill>
                <a:latin typeface="Calibri" panose="020F0502020204030204" pitchFamily="34" charset="0"/>
                <a:cs typeface="Calibri" panose="020F0502020204030204" pitchFamily="34" charset="0"/>
              </a:rPr>
              <a:t>A joint project that spans all ASTRA Clubs in a shared project within your Altrusa district</a:t>
            </a:r>
          </a:p>
          <a:p>
            <a:pPr marL="285750" indent="-285750">
              <a:buFont typeface="Arial" panose="020B0604020202020204" pitchFamily="34" charset="0"/>
              <a:buChar char="•"/>
            </a:pPr>
            <a:r>
              <a:rPr lang="en-US" sz="2800" b="1" dirty="0">
                <a:solidFill>
                  <a:schemeClr val="accent6">
                    <a:lumMod val="75000"/>
                  </a:schemeClr>
                </a:solidFill>
                <a:latin typeface="Calibri" panose="020F0502020204030204" pitchFamily="34" charset="0"/>
                <a:cs typeface="Calibri" panose="020F0502020204030204" pitchFamily="34" charset="0"/>
              </a:rPr>
              <a:t>ASTRA members from each district often participate in their district conference, building rapport</a:t>
            </a:r>
          </a:p>
          <a:p>
            <a:pPr marL="285750" indent="-285750">
              <a:buFont typeface="Arial" panose="020B0604020202020204" pitchFamily="34" charset="0"/>
              <a:buChar char="•"/>
            </a:pPr>
            <a:r>
              <a:rPr lang="en-US" sz="2800" b="1" dirty="0">
                <a:solidFill>
                  <a:schemeClr val="accent6">
                    <a:lumMod val="75000"/>
                  </a:schemeClr>
                </a:solidFill>
                <a:latin typeface="Calibri" panose="020F0502020204030204" pitchFamily="34" charset="0"/>
                <a:cs typeface="Calibri" panose="020F0502020204030204" pitchFamily="34" charset="0"/>
              </a:rPr>
              <a:t>Utilize the Service Project List to share project ideas with other clubs</a:t>
            </a:r>
          </a:p>
          <a:p>
            <a:pPr marL="285750" indent="-285750">
              <a:buFont typeface="Arial" panose="020B0604020202020204" pitchFamily="34" charset="0"/>
              <a:buChar char="•"/>
            </a:pPr>
            <a:r>
              <a:rPr lang="en-US" sz="2800" b="1" dirty="0">
                <a:solidFill>
                  <a:schemeClr val="accent6">
                    <a:lumMod val="75000"/>
                  </a:schemeClr>
                </a:solidFill>
                <a:latin typeface="Calibri" panose="020F0502020204030204" pitchFamily="34" charset="0"/>
                <a:cs typeface="Calibri" panose="020F0502020204030204" pitchFamily="34" charset="0"/>
              </a:rPr>
              <a:t>See more ideas at:</a:t>
            </a:r>
          </a:p>
          <a:p>
            <a:r>
              <a:rPr lang="en-US" sz="2400" dirty="0">
                <a:solidFill>
                  <a:schemeClr val="accent3">
                    <a:lumMod val="75000"/>
                  </a:schemeClr>
                </a:solidFill>
              </a:rPr>
              <a:t>https://astra.altrusa.org/files/2019/04/ASTRA-Service-Projects-List-2018-D2.pdf</a:t>
            </a:r>
            <a:endParaRPr lang="en-US" sz="2400" dirty="0"/>
          </a:p>
          <a:p>
            <a:pPr lvl="1"/>
            <a:endParaRPr lang="en-US" dirty="0"/>
          </a:p>
        </p:txBody>
      </p:sp>
      <p:pic>
        <p:nvPicPr>
          <p:cNvPr id="9" name="Picture 8">
            <a:extLst>
              <a:ext uri="{FF2B5EF4-FFF2-40B4-BE49-F238E27FC236}">
                <a16:creationId xmlns:a16="http://schemas.microsoft.com/office/drawing/2014/main" id="{35B56E77-4D5C-4520-AC55-67F986F9DB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83997" y="1426296"/>
            <a:ext cx="1988185" cy="2284730"/>
          </a:xfrm>
          <a:prstGeom prst="rect">
            <a:avLst/>
          </a:prstGeom>
          <a:noFill/>
          <a:ln>
            <a:noFill/>
          </a:ln>
        </p:spPr>
      </p:pic>
      <p:pic>
        <p:nvPicPr>
          <p:cNvPr id="12" name="Picture 11">
            <a:extLst>
              <a:ext uri="{FF2B5EF4-FFF2-40B4-BE49-F238E27FC236}">
                <a16:creationId xmlns:a16="http://schemas.microsoft.com/office/drawing/2014/main" id="{BE3D2AEA-D1B0-4219-80FF-249F64E3AC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93030" y="518556"/>
            <a:ext cx="3721136" cy="2175645"/>
          </a:xfrm>
          <a:prstGeom prst="rect">
            <a:avLst/>
          </a:prstGeom>
          <a:noFill/>
          <a:ln>
            <a:noFill/>
          </a:ln>
        </p:spPr>
      </p:pic>
      <p:pic>
        <p:nvPicPr>
          <p:cNvPr id="13" name="Picture 12">
            <a:extLst>
              <a:ext uri="{FF2B5EF4-FFF2-40B4-BE49-F238E27FC236}">
                <a16:creationId xmlns:a16="http://schemas.microsoft.com/office/drawing/2014/main" id="{004DCB97-67AA-4BCF-AB46-EF72F3E73D2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35977" y="3961758"/>
            <a:ext cx="4432378" cy="2400334"/>
          </a:xfrm>
          <a:prstGeom prst="rect">
            <a:avLst/>
          </a:prstGeom>
          <a:noFill/>
          <a:ln>
            <a:noFill/>
          </a:ln>
        </p:spPr>
      </p:pic>
      <p:sp>
        <p:nvSpPr>
          <p:cNvPr id="3" name="TextBox 2">
            <a:extLst>
              <a:ext uri="{FF2B5EF4-FFF2-40B4-BE49-F238E27FC236}">
                <a16:creationId xmlns:a16="http://schemas.microsoft.com/office/drawing/2014/main" id="{62F910AC-9DF7-4A7C-91FD-AFFBCA26046A}"/>
              </a:ext>
            </a:extLst>
          </p:cNvPr>
          <p:cNvSpPr txBox="1"/>
          <p:nvPr/>
        </p:nvSpPr>
        <p:spPr>
          <a:xfrm>
            <a:off x="10311214" y="631874"/>
            <a:ext cx="1518108" cy="738664"/>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ASTRA Club of</a:t>
            </a:r>
          </a:p>
          <a:p>
            <a:r>
              <a:rPr lang="en-US" sz="1400" dirty="0" err="1">
                <a:latin typeface="Calibri" panose="020F0502020204030204" pitchFamily="34" charset="0"/>
                <a:cs typeface="Calibri" panose="020F0502020204030204" pitchFamily="34" charset="0"/>
              </a:rPr>
              <a:t>Pendleton,Oregon</a:t>
            </a:r>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District </a:t>
            </a:r>
            <a:r>
              <a:rPr lang="en-US" sz="1400" dirty="0" err="1">
                <a:latin typeface="Calibri" panose="020F0502020204030204" pitchFamily="34" charset="0"/>
                <a:cs typeface="Calibri" panose="020F0502020204030204" pitchFamily="34" charset="0"/>
              </a:rPr>
              <a:t>Twleve</a:t>
            </a:r>
            <a:endParaRPr lang="en-US" sz="1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DC80EB0-C12A-4639-8259-DC624C9F1A77}"/>
              </a:ext>
            </a:extLst>
          </p:cNvPr>
          <p:cNvSpPr txBox="1"/>
          <p:nvPr/>
        </p:nvSpPr>
        <p:spPr>
          <a:xfrm>
            <a:off x="5974479" y="2721630"/>
            <a:ext cx="2928622" cy="738664"/>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ASTRA Club of Notre Dame Academy, </a:t>
            </a:r>
          </a:p>
          <a:p>
            <a:r>
              <a:rPr lang="en-US" sz="1400" dirty="0">
                <a:latin typeface="Calibri" panose="020F0502020204030204" pitchFamily="34" charset="0"/>
                <a:cs typeface="Calibri" panose="020F0502020204030204" pitchFamily="34" charset="0"/>
              </a:rPr>
              <a:t>Green Bay, WI</a:t>
            </a:r>
          </a:p>
          <a:p>
            <a:r>
              <a:rPr lang="en-US" sz="1400" dirty="0">
                <a:latin typeface="Calibri" panose="020F0502020204030204" pitchFamily="34" charset="0"/>
                <a:cs typeface="Calibri" panose="020F0502020204030204" pitchFamily="34" charset="0"/>
              </a:rPr>
              <a:t>District Seven</a:t>
            </a:r>
          </a:p>
        </p:txBody>
      </p:sp>
      <p:sp>
        <p:nvSpPr>
          <p:cNvPr id="6" name="TextBox 5">
            <a:extLst>
              <a:ext uri="{FF2B5EF4-FFF2-40B4-BE49-F238E27FC236}">
                <a16:creationId xmlns:a16="http://schemas.microsoft.com/office/drawing/2014/main" id="{C9B8335A-5297-4922-A25B-E27AAD6E94B4}"/>
              </a:ext>
            </a:extLst>
          </p:cNvPr>
          <p:cNvSpPr txBox="1"/>
          <p:nvPr/>
        </p:nvSpPr>
        <p:spPr>
          <a:xfrm>
            <a:off x="10168355" y="4613563"/>
            <a:ext cx="1803827" cy="95410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ASTRA Club of the</a:t>
            </a:r>
          </a:p>
          <a:p>
            <a:r>
              <a:rPr lang="en-US" sz="1400" dirty="0">
                <a:latin typeface="Calibri" panose="020F0502020204030204" pitchFamily="34" charset="0"/>
                <a:cs typeface="Calibri" panose="020F0502020204030204" pitchFamily="34" charset="0"/>
              </a:rPr>
              <a:t>University of Arkansas</a:t>
            </a:r>
          </a:p>
          <a:p>
            <a:r>
              <a:rPr lang="en-US" sz="1400" dirty="0">
                <a:latin typeface="Calibri" panose="020F0502020204030204" pitchFamily="34" charset="0"/>
                <a:cs typeface="Calibri" panose="020F0502020204030204" pitchFamily="34" charset="0"/>
              </a:rPr>
              <a:t>Fayetteville, AR</a:t>
            </a:r>
          </a:p>
          <a:p>
            <a:r>
              <a:rPr lang="en-US" sz="1400" dirty="0">
                <a:latin typeface="Calibri" panose="020F0502020204030204" pitchFamily="34" charset="0"/>
                <a:cs typeface="Calibri" panose="020F0502020204030204" pitchFamily="34" charset="0"/>
              </a:rPr>
              <a:t>District Eight </a:t>
            </a:r>
          </a:p>
        </p:txBody>
      </p:sp>
    </p:spTree>
    <p:extLst>
      <p:ext uri="{BB962C8B-B14F-4D97-AF65-F5344CB8AC3E}">
        <p14:creationId xmlns:p14="http://schemas.microsoft.com/office/powerpoint/2010/main" val="265270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fill="hold"/>
                                        <p:tgtEl>
                                          <p:spTgt spid="3"/>
                                        </p:tgtEl>
                                        <p:attrNameLst>
                                          <p:attrName>ppt_x</p:attrName>
                                        </p:attrNameLst>
                                      </p:cBhvr>
                                      <p:tavLst>
                                        <p:tav tm="0">
                                          <p:val>
                                            <p:strVal val="#ppt_x"/>
                                          </p:val>
                                        </p:tav>
                                        <p:tav tm="100000">
                                          <p:val>
                                            <p:strVal val="#ppt_x"/>
                                          </p:val>
                                        </p:tav>
                                      </p:tavLst>
                                    </p:anim>
                                    <p:anim calcmode="lin" valueType="num">
                                      <p:cBhvr additive="base">
                                        <p:cTn id="6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fill="hold"/>
                                        <p:tgtEl>
                                          <p:spTgt spid="13"/>
                                        </p:tgtEl>
                                        <p:attrNameLst>
                                          <p:attrName>ppt_x</p:attrName>
                                        </p:attrNameLst>
                                      </p:cBhvr>
                                      <p:tavLst>
                                        <p:tav tm="0">
                                          <p:val>
                                            <p:strVal val="#ppt_x"/>
                                          </p:val>
                                        </p:tav>
                                        <p:tav tm="100000">
                                          <p:val>
                                            <p:strVal val="#ppt_x"/>
                                          </p:val>
                                        </p:tav>
                                      </p:tavLst>
                                    </p:anim>
                                    <p:anim calcmode="lin" valueType="num">
                                      <p:cBhvr additive="base">
                                        <p:cTn id="7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additive="base">
                                        <p:cTn id="78" dur="500" fill="hold"/>
                                        <p:tgtEl>
                                          <p:spTgt spid="6"/>
                                        </p:tgtEl>
                                        <p:attrNameLst>
                                          <p:attrName>ppt_x</p:attrName>
                                        </p:attrNameLst>
                                      </p:cBhvr>
                                      <p:tavLst>
                                        <p:tav tm="0">
                                          <p:val>
                                            <p:strVal val="#ppt_x"/>
                                          </p:val>
                                        </p:tav>
                                        <p:tav tm="100000">
                                          <p:val>
                                            <p:strVal val="#ppt_x"/>
                                          </p:val>
                                        </p:tav>
                                      </p:tavLst>
                                    </p:anim>
                                    <p:anim calcmode="lin" valueType="num">
                                      <p:cBhvr additive="base">
                                        <p:cTn id="7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7F8B0-BFBC-4752-81FD-7AC6C6EC3F6F}"/>
              </a:ext>
            </a:extLst>
          </p:cNvPr>
          <p:cNvSpPr>
            <a:spLocks noGrp="1"/>
          </p:cNvSpPr>
          <p:nvPr>
            <p:ph type="ctrTitle"/>
          </p:nvPr>
        </p:nvSpPr>
        <p:spPr>
          <a:xfrm>
            <a:off x="96469" y="1118589"/>
            <a:ext cx="8439665" cy="3255264"/>
          </a:xfrm>
        </p:spPr>
        <p:txBody>
          <a:bodyPr>
            <a:normAutofit fontScale="90000"/>
          </a:bodyPr>
          <a:lstStyle/>
          <a:p>
            <a:pPr algn="ctr"/>
            <a:r>
              <a:rPr lang="en-US" sz="6000" b="1" dirty="0"/>
              <a:t>SET  YOUR  GOALS</a:t>
            </a:r>
            <a:br>
              <a:rPr lang="en-US" sz="6000" b="1" dirty="0"/>
            </a:br>
            <a:r>
              <a:rPr lang="en-US" sz="6000" b="1" dirty="0"/>
              <a:t>and then take action.</a:t>
            </a:r>
            <a:br>
              <a:rPr lang="en-US" sz="6000" b="1" dirty="0"/>
            </a:br>
            <a:br>
              <a:rPr lang="en-US" sz="6000" b="1" dirty="0"/>
            </a:br>
            <a:r>
              <a:rPr lang="en-US" sz="3600" b="1" dirty="0"/>
              <a:t>Those who set goals for themselves  </a:t>
            </a:r>
            <a:br>
              <a:rPr lang="en-US" sz="3600" b="1" dirty="0"/>
            </a:br>
            <a:r>
              <a:rPr lang="en-US" sz="3600" b="1" dirty="0"/>
              <a:t>are more likely to achieve success!</a:t>
            </a:r>
          </a:p>
        </p:txBody>
      </p:sp>
      <p:pic>
        <p:nvPicPr>
          <p:cNvPr id="5" name="Picture 4">
            <a:extLst>
              <a:ext uri="{FF2B5EF4-FFF2-40B4-BE49-F238E27FC236}">
                <a16:creationId xmlns:a16="http://schemas.microsoft.com/office/drawing/2014/main" id="{0979DA25-30AE-41AA-8935-1E0906E03B7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05470" y="754380"/>
            <a:ext cx="3486535" cy="5349859"/>
          </a:xfrm>
          <a:prstGeom prst="rect">
            <a:avLst/>
          </a:prstGeom>
        </p:spPr>
      </p:pic>
    </p:spTree>
    <p:extLst>
      <p:ext uri="{BB962C8B-B14F-4D97-AF65-F5344CB8AC3E}">
        <p14:creationId xmlns:p14="http://schemas.microsoft.com/office/powerpoint/2010/main" val="450882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77D7-E6D4-4CF9-8426-0192C03A553C}"/>
              </a:ext>
            </a:extLst>
          </p:cNvPr>
          <p:cNvSpPr>
            <a:spLocks noGrp="1"/>
          </p:cNvSpPr>
          <p:nvPr>
            <p:ph type="title"/>
          </p:nvPr>
        </p:nvSpPr>
        <p:spPr>
          <a:xfrm>
            <a:off x="4629862" y="310921"/>
            <a:ext cx="6973363" cy="1293028"/>
          </a:xfrm>
        </p:spPr>
        <p:txBody>
          <a:bodyPr>
            <a:noAutofit/>
          </a:bodyPr>
          <a:lstStyle/>
          <a:p>
            <a:pPr algn="ctr"/>
            <a:r>
              <a:rPr lang="en-US" sz="2800" b="1" dirty="0">
                <a:solidFill>
                  <a:schemeClr val="accent3">
                    <a:lumMod val="75000"/>
                  </a:schemeClr>
                </a:solidFill>
              </a:rPr>
              <a:t>Enhance Communication </a:t>
            </a:r>
            <a:br>
              <a:rPr lang="en-US" sz="2800" b="1" dirty="0">
                <a:solidFill>
                  <a:schemeClr val="accent3">
                    <a:lumMod val="75000"/>
                  </a:schemeClr>
                </a:solidFill>
              </a:rPr>
            </a:br>
            <a:r>
              <a:rPr lang="en-US" sz="2800" b="1" dirty="0">
                <a:solidFill>
                  <a:schemeClr val="accent3">
                    <a:lumMod val="75000"/>
                  </a:schemeClr>
                </a:solidFill>
              </a:rPr>
              <a:t>USING the website and social media</a:t>
            </a:r>
            <a:br>
              <a:rPr lang="en-US" sz="2800" b="1" dirty="0">
                <a:solidFill>
                  <a:schemeClr val="accent3">
                    <a:lumMod val="75000"/>
                  </a:schemeClr>
                </a:solidFill>
              </a:rPr>
            </a:br>
            <a:endParaRPr lang="en-US" sz="2800" b="1" dirty="0"/>
          </a:p>
        </p:txBody>
      </p:sp>
      <p:pic>
        <p:nvPicPr>
          <p:cNvPr id="18" name="Picture 17" descr="A close up of a logo&#10;&#10;Description automatically generated">
            <a:extLst>
              <a:ext uri="{FF2B5EF4-FFF2-40B4-BE49-F238E27FC236}">
                <a16:creationId xmlns:a16="http://schemas.microsoft.com/office/drawing/2014/main" id="{E10846DE-E628-42B2-8566-E5669DAFCAD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03224" y="4811879"/>
            <a:ext cx="1782910" cy="621398"/>
          </a:xfrm>
          <a:prstGeom prst="rect">
            <a:avLst/>
          </a:prstGeom>
        </p:spPr>
      </p:pic>
      <p:pic>
        <p:nvPicPr>
          <p:cNvPr id="21" name="Picture 20">
            <a:extLst>
              <a:ext uri="{FF2B5EF4-FFF2-40B4-BE49-F238E27FC236}">
                <a16:creationId xmlns:a16="http://schemas.microsoft.com/office/drawing/2014/main" id="{651D721B-53CD-4E58-9EED-BE10CCC500D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02472" y="3137523"/>
            <a:ext cx="1245318" cy="965431"/>
          </a:xfrm>
          <a:prstGeom prst="rect">
            <a:avLst/>
          </a:prstGeom>
        </p:spPr>
      </p:pic>
      <p:pic>
        <p:nvPicPr>
          <p:cNvPr id="27" name="Picture 26">
            <a:extLst>
              <a:ext uri="{FF2B5EF4-FFF2-40B4-BE49-F238E27FC236}">
                <a16:creationId xmlns:a16="http://schemas.microsoft.com/office/drawing/2014/main" id="{3B21CDB9-9DF3-4E6F-8664-961B5AF44F2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220700" y="5590453"/>
            <a:ext cx="1097669" cy="939066"/>
          </a:xfrm>
          <a:prstGeom prst="rect">
            <a:avLst/>
          </a:prstGeom>
        </p:spPr>
      </p:pic>
      <p:pic>
        <p:nvPicPr>
          <p:cNvPr id="30" name="Picture 29" descr="A close up of a sign&#10;&#10;Description automatically generated">
            <a:extLst>
              <a:ext uri="{FF2B5EF4-FFF2-40B4-BE49-F238E27FC236}">
                <a16:creationId xmlns:a16="http://schemas.microsoft.com/office/drawing/2014/main" id="{91C7881E-32B6-4107-BB9F-7E18C58B43C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236493" y="4239414"/>
            <a:ext cx="1778511" cy="529489"/>
          </a:xfrm>
          <a:prstGeom prst="rect">
            <a:avLst/>
          </a:prstGeom>
        </p:spPr>
      </p:pic>
      <p:pic>
        <p:nvPicPr>
          <p:cNvPr id="36" name="Picture 35" descr="A close up of electronics&#10;&#10;Description automatically generated">
            <a:extLst>
              <a:ext uri="{FF2B5EF4-FFF2-40B4-BE49-F238E27FC236}">
                <a16:creationId xmlns:a16="http://schemas.microsoft.com/office/drawing/2014/main" id="{ACBC3358-1666-4E7D-93C3-97C652676865}"/>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0625131" y="5714527"/>
            <a:ext cx="1397356" cy="939066"/>
          </a:xfrm>
          <a:prstGeom prst="rect">
            <a:avLst/>
          </a:prstGeom>
        </p:spPr>
      </p:pic>
      <p:pic>
        <p:nvPicPr>
          <p:cNvPr id="11" name="Picture 10">
            <a:extLst>
              <a:ext uri="{FF2B5EF4-FFF2-40B4-BE49-F238E27FC236}">
                <a16:creationId xmlns:a16="http://schemas.microsoft.com/office/drawing/2014/main" id="{9506548E-9F26-4402-9D54-4B5664461B79}"/>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58880" y="2191567"/>
            <a:ext cx="4175189" cy="3469071"/>
          </a:xfrm>
          <a:prstGeom prst="rect">
            <a:avLst/>
          </a:prstGeom>
          <a:noFill/>
          <a:ln>
            <a:noFill/>
          </a:ln>
        </p:spPr>
      </p:pic>
      <p:sp>
        <p:nvSpPr>
          <p:cNvPr id="4" name="TextBox 3">
            <a:extLst>
              <a:ext uri="{FF2B5EF4-FFF2-40B4-BE49-F238E27FC236}">
                <a16:creationId xmlns:a16="http://schemas.microsoft.com/office/drawing/2014/main" id="{48B8FB18-CDDC-4B68-858E-05952C720453}"/>
              </a:ext>
            </a:extLst>
          </p:cNvPr>
          <p:cNvSpPr txBox="1"/>
          <p:nvPr/>
        </p:nvSpPr>
        <p:spPr>
          <a:xfrm>
            <a:off x="608025" y="1639635"/>
            <a:ext cx="2021707" cy="523220"/>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ASTRA Club of Austin TX  </a:t>
            </a:r>
          </a:p>
          <a:p>
            <a:r>
              <a:rPr lang="en-US" sz="1400" dirty="0">
                <a:latin typeface="Calibri" panose="020F0502020204030204" pitchFamily="34" charset="0"/>
                <a:cs typeface="Calibri" panose="020F0502020204030204" pitchFamily="34" charset="0"/>
              </a:rPr>
              <a:t>District Nine</a:t>
            </a:r>
          </a:p>
        </p:txBody>
      </p:sp>
      <p:pic>
        <p:nvPicPr>
          <p:cNvPr id="5" name="Picture 4">
            <a:extLst>
              <a:ext uri="{FF2B5EF4-FFF2-40B4-BE49-F238E27FC236}">
                <a16:creationId xmlns:a16="http://schemas.microsoft.com/office/drawing/2014/main" id="{69BD3051-6D2A-4AC0-9FE9-46102BD101C9}"/>
              </a:ext>
            </a:extLst>
          </p:cNvPr>
          <p:cNvPicPr>
            <a:picLocks noChangeAspect="1"/>
          </p:cNvPicPr>
          <p:nvPr/>
        </p:nvPicPr>
        <p:blipFill>
          <a:blip r:embed="rId13"/>
          <a:stretch>
            <a:fillRect/>
          </a:stretch>
        </p:blipFill>
        <p:spPr>
          <a:xfrm>
            <a:off x="4904315" y="3198592"/>
            <a:ext cx="4249280" cy="3596952"/>
          </a:xfrm>
          <a:prstGeom prst="rect">
            <a:avLst/>
          </a:prstGeom>
        </p:spPr>
      </p:pic>
      <p:sp>
        <p:nvSpPr>
          <p:cNvPr id="13" name="TextBox 12">
            <a:extLst>
              <a:ext uri="{FF2B5EF4-FFF2-40B4-BE49-F238E27FC236}">
                <a16:creationId xmlns:a16="http://schemas.microsoft.com/office/drawing/2014/main" id="{A1C01F56-EED3-47CE-853D-9311EA2F79BA}"/>
              </a:ext>
            </a:extLst>
          </p:cNvPr>
          <p:cNvSpPr txBox="1"/>
          <p:nvPr/>
        </p:nvSpPr>
        <p:spPr>
          <a:xfrm>
            <a:off x="3153524" y="5914929"/>
            <a:ext cx="1803827" cy="738664"/>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ASTRA Club of the </a:t>
            </a:r>
          </a:p>
          <a:p>
            <a:r>
              <a:rPr lang="en-US" sz="1400" dirty="0">
                <a:latin typeface="Calibri" panose="020F0502020204030204" pitchFamily="34" charset="0"/>
                <a:cs typeface="Calibri" panose="020F0502020204030204" pitchFamily="34" charset="0"/>
              </a:rPr>
              <a:t>University of Arkansas</a:t>
            </a:r>
          </a:p>
          <a:p>
            <a:r>
              <a:rPr lang="en-US" sz="1400" dirty="0">
                <a:latin typeface="Calibri" panose="020F0502020204030204" pitchFamily="34" charset="0"/>
                <a:cs typeface="Calibri" panose="020F0502020204030204" pitchFamily="34" charset="0"/>
              </a:rPr>
              <a:t>District Eight</a:t>
            </a:r>
          </a:p>
        </p:txBody>
      </p:sp>
      <p:sp>
        <p:nvSpPr>
          <p:cNvPr id="12" name="TextBox 11">
            <a:extLst>
              <a:ext uri="{FF2B5EF4-FFF2-40B4-BE49-F238E27FC236}">
                <a16:creationId xmlns:a16="http://schemas.microsoft.com/office/drawing/2014/main" id="{E39CD485-96ED-0F86-2E7C-1D103015DD10}"/>
              </a:ext>
            </a:extLst>
          </p:cNvPr>
          <p:cNvSpPr txBox="1"/>
          <p:nvPr/>
        </p:nvSpPr>
        <p:spPr>
          <a:xfrm>
            <a:off x="4511509" y="1190301"/>
            <a:ext cx="7421611" cy="1938992"/>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000" b="1" dirty="0">
                <a:solidFill>
                  <a:srgbClr val="FFC000"/>
                </a:solidFill>
                <a:effectLst/>
                <a:latin typeface="Calibri" panose="020F0502020204030204" pitchFamily="34" charset="0"/>
                <a:ea typeface="MS Mincho" panose="02020609040205080304" pitchFamily="49" charset="-128"/>
                <a:cs typeface="Calibri" panose="020F0502020204030204" pitchFamily="34" charset="0"/>
              </a:rPr>
              <a:t>Spread info with apps, club Facebook page, social media, bulletin boards, in school daily messages, written notes, school newspaper, invite the media to ASTRA event.</a:t>
            </a:r>
          </a:p>
          <a:p>
            <a:pPr marL="342900" marR="0" lvl="0" indent="-342900">
              <a:spcBef>
                <a:spcPts val="0"/>
              </a:spcBef>
              <a:spcAft>
                <a:spcPts val="0"/>
              </a:spcAft>
              <a:buFont typeface="Symbol" panose="05050102010706020507" pitchFamily="18" charset="2"/>
              <a:buChar char=""/>
            </a:pPr>
            <a:r>
              <a:rPr lang="en-US" sz="2000" b="1" dirty="0">
                <a:solidFill>
                  <a:srgbClr val="FFC000"/>
                </a:solidFill>
                <a:latin typeface="Calibri" panose="020F0502020204030204" pitchFamily="34" charset="0"/>
                <a:cs typeface="Calibri" panose="020F0502020204030204" pitchFamily="34" charset="0"/>
              </a:rPr>
              <a:t>Publicize the AMAZING service you</a:t>
            </a:r>
            <a:r>
              <a:rPr lang="en-US" sz="2000" b="1" dirty="0">
                <a:solidFill>
                  <a:schemeClr val="accent3">
                    <a:lumMod val="75000"/>
                  </a:schemeClr>
                </a:solidFill>
              </a:rPr>
              <a:t>r members provide!</a:t>
            </a:r>
          </a:p>
          <a:p>
            <a:pPr marL="342900" marR="0" lvl="0" indent="-342900">
              <a:spcBef>
                <a:spcPts val="0"/>
              </a:spcBef>
              <a:spcAft>
                <a:spcPts val="0"/>
              </a:spcAft>
              <a:buFont typeface="Symbol" panose="05050102010706020507" pitchFamily="18" charset="2"/>
              <a:buChar char=""/>
            </a:pPr>
            <a:r>
              <a:rPr lang="en-US" sz="2000" b="1" dirty="0">
                <a:solidFill>
                  <a:schemeClr val="accent3">
                    <a:lumMod val="75000"/>
                  </a:schemeClr>
                </a:solidFill>
              </a:rPr>
              <a:t>SHARE your LOVE of SERVICE!!  Invite others to join in service!</a:t>
            </a:r>
          </a:p>
        </p:txBody>
      </p:sp>
    </p:spTree>
    <p:extLst>
      <p:ext uri="{BB962C8B-B14F-4D97-AF65-F5344CB8AC3E}">
        <p14:creationId xmlns:p14="http://schemas.microsoft.com/office/powerpoint/2010/main" val="13417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 calcmode="lin" valueType="num">
                                      <p:cBhvr additive="base">
                                        <p:cTn id="7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2">
                                            <p:txEl>
                                              <p:pRg st="1" end="1"/>
                                            </p:txEl>
                                          </p:spTgt>
                                        </p:tgtEl>
                                        <p:attrNameLst>
                                          <p:attrName>style.visibility</p:attrName>
                                        </p:attrNameLst>
                                      </p:cBhvr>
                                      <p:to>
                                        <p:strVal val="visible"/>
                                      </p:to>
                                    </p:set>
                                    <p:anim calcmode="lin" valueType="num">
                                      <p:cBhvr additive="base">
                                        <p:cTn id="74"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2">
                                            <p:txEl>
                                              <p:pRg st="2" end="2"/>
                                            </p:txEl>
                                          </p:spTgt>
                                        </p:tgtEl>
                                        <p:attrNameLst>
                                          <p:attrName>style.visibility</p:attrName>
                                        </p:attrNameLst>
                                      </p:cBhvr>
                                      <p:to>
                                        <p:strVal val="visible"/>
                                      </p:to>
                                    </p:set>
                                    <p:anim calcmode="lin" valueType="num">
                                      <p:cBhvr additive="base">
                                        <p:cTn id="7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EB5A67EB-CC74-1305-446E-17A39FE7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49" y="1590804"/>
            <a:ext cx="5937351" cy="5079503"/>
          </a:xfrm>
          <a:prstGeom prst="rect">
            <a:avLst/>
          </a:prstGeom>
          <a:noFill/>
          <a:ln w="57150">
            <a:solidFill>
              <a:srgbClr val="0099CC"/>
            </a:solidFill>
            <a:miter lim="800000"/>
            <a:headEnd/>
            <a:tailEnd/>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795E9F-951B-5A99-DC4C-5250E47BB77B}"/>
              </a:ext>
            </a:extLst>
          </p:cNvPr>
          <p:cNvSpPr txBox="1"/>
          <p:nvPr/>
        </p:nvSpPr>
        <p:spPr>
          <a:xfrm>
            <a:off x="6139542" y="235868"/>
            <a:ext cx="5893809" cy="6453690"/>
          </a:xfrm>
          <a:prstGeom prst="rect">
            <a:avLst/>
          </a:prstGeom>
          <a:noFill/>
        </p:spPr>
        <p:txBody>
          <a:bodyPr wrap="square" rtlCol="0">
            <a:spAutoFit/>
          </a:bodyPr>
          <a:lstStyle/>
          <a:p>
            <a:pPr algn="ctr"/>
            <a:endParaRPr lang="en-US" sz="1600" dirty="0">
              <a:solidFill>
                <a:srgbClr val="0099CC"/>
              </a:solidFill>
            </a:endParaRPr>
          </a:p>
          <a:p>
            <a:pPr algn="ctr"/>
            <a:r>
              <a:rPr lang="en-US" altLang="en-US" sz="2800" b="1" dirty="0">
                <a:solidFill>
                  <a:srgbClr val="0693A6"/>
                </a:solidFill>
                <a:latin typeface="Corbel" panose="020B0503020204020204" pitchFamily="34" charset="0"/>
              </a:rPr>
              <a:t>You have been elected by your peers, which means they believe that your club’s future looks great when placed in your capable hands!</a:t>
            </a:r>
          </a:p>
          <a:p>
            <a:pPr algn="ctr"/>
            <a:endParaRPr lang="en-US" altLang="en-US" sz="2800" b="1" dirty="0">
              <a:solidFill>
                <a:srgbClr val="0693A6"/>
              </a:solidFill>
              <a:latin typeface="Corbel" panose="020B0503020204020204" pitchFamily="34" charset="0"/>
            </a:endParaRPr>
          </a:p>
          <a:p>
            <a:pPr algn="ctr"/>
            <a:r>
              <a:rPr lang="en-US" altLang="en-US" sz="2800" b="1" dirty="0">
                <a:solidFill>
                  <a:srgbClr val="0693A6"/>
                </a:solidFill>
                <a:latin typeface="Corbel" panose="020B0503020204020204" pitchFamily="34" charset="0"/>
              </a:rPr>
              <a:t>They believe you can inspire and lead them as your club grows in </a:t>
            </a:r>
          </a:p>
          <a:p>
            <a:pPr algn="ctr"/>
            <a:r>
              <a:rPr lang="en-US" altLang="en-US" sz="2800" b="1" dirty="0">
                <a:solidFill>
                  <a:srgbClr val="0693A6"/>
                </a:solidFill>
                <a:latin typeface="Corbel" panose="020B0503020204020204" pitchFamily="34" charset="0"/>
              </a:rPr>
              <a:t>service to your community and beyond!</a:t>
            </a:r>
            <a:br>
              <a:rPr lang="en-US" altLang="en-US" sz="2800" b="1" dirty="0">
                <a:solidFill>
                  <a:srgbClr val="0070C0"/>
                </a:solidFill>
                <a:latin typeface="Corbel" panose="020B0503020204020204" pitchFamily="34" charset="0"/>
              </a:rPr>
            </a:br>
            <a:endParaRPr lang="en-US" altLang="en-US" sz="2800" b="1" dirty="0">
              <a:solidFill>
                <a:srgbClr val="0070C0"/>
              </a:solidFill>
              <a:latin typeface="Corbel" panose="020B0503020204020204" pitchFamily="34" charset="0"/>
            </a:endParaRPr>
          </a:p>
          <a:p>
            <a:pPr algn="ctr">
              <a:lnSpc>
                <a:spcPct val="107000"/>
              </a:lnSpc>
            </a:pPr>
            <a:r>
              <a:rPr lang="en-US" sz="2800" b="1" i="1" dirty="0">
                <a:solidFill>
                  <a:srgbClr val="79CE5E"/>
                </a:solidFill>
                <a:ea typeface="Calibri" panose="020F0502020204030204" pitchFamily="34" charset="0"/>
                <a:cs typeface="Times New Roman" panose="02020603050405020304" pitchFamily="18" charset="0"/>
              </a:rPr>
              <a:t>Leadership is about one life influencing another. </a:t>
            </a:r>
          </a:p>
          <a:p>
            <a:pPr algn="ctr">
              <a:lnSpc>
                <a:spcPct val="107000"/>
              </a:lnSpc>
            </a:pPr>
            <a:r>
              <a:rPr lang="en-US" sz="2800" b="1" i="1" dirty="0">
                <a:solidFill>
                  <a:srgbClr val="79CE5E"/>
                </a:solidFill>
                <a:ea typeface="Calibri" panose="020F0502020204030204" pitchFamily="34" charset="0"/>
                <a:cs typeface="Times New Roman" panose="02020603050405020304" pitchFamily="18" charset="0"/>
              </a:rPr>
              <a:t>It’s about empowering those we lead.</a:t>
            </a:r>
          </a:p>
        </p:txBody>
      </p:sp>
    </p:spTree>
    <p:extLst>
      <p:ext uri="{BB962C8B-B14F-4D97-AF65-F5344CB8AC3E}">
        <p14:creationId xmlns:p14="http://schemas.microsoft.com/office/powerpoint/2010/main" val="366354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2E26E-28F6-279F-E092-627A0EF6FF20}"/>
              </a:ext>
            </a:extLst>
          </p:cNvPr>
          <p:cNvSpPr txBox="1"/>
          <p:nvPr/>
        </p:nvSpPr>
        <p:spPr>
          <a:xfrm>
            <a:off x="378593" y="136121"/>
            <a:ext cx="11434813" cy="7571303"/>
          </a:xfrm>
          <a:prstGeom prst="rect">
            <a:avLst/>
          </a:prstGeom>
          <a:noFill/>
        </p:spPr>
        <p:txBody>
          <a:bodyPr wrap="square">
            <a:spAutoFit/>
          </a:bodyPr>
          <a:lstStyle/>
          <a:p>
            <a:r>
              <a:rPr lang="en-US" sz="3600" b="1" dirty="0">
                <a:solidFill>
                  <a:srgbClr val="FF0000"/>
                </a:solidFill>
                <a:latin typeface="Calibri" panose="020F0502020204030204" pitchFamily="34" charset="0"/>
                <a:cs typeface="Calibri" panose="020F0502020204030204" pitchFamily="34" charset="0"/>
              </a:rPr>
              <a:t>					         </a:t>
            </a:r>
            <a:r>
              <a:rPr lang="en-US" sz="3600" b="1" dirty="0">
                <a:solidFill>
                  <a:srgbClr val="FF0000"/>
                </a:solidFill>
                <a:effectLst/>
                <a:latin typeface="Calibri" panose="020F0502020204030204" pitchFamily="34" charset="0"/>
                <a:cs typeface="Calibri" panose="020F0502020204030204" pitchFamily="34" charset="0"/>
              </a:rPr>
              <a:t>FUNDRAISING	 helps make </a:t>
            </a:r>
          </a:p>
          <a:p>
            <a:r>
              <a:rPr lang="en-US" sz="3600" b="1" dirty="0">
                <a:solidFill>
                  <a:srgbClr val="FF0000"/>
                </a:solidFill>
                <a:latin typeface="Calibri" panose="020F0502020204030204" pitchFamily="34" charset="0"/>
                <a:cs typeface="Calibri" panose="020F0502020204030204" pitchFamily="34" charset="0"/>
              </a:rPr>
              <a:t>						exciting projects happen!</a:t>
            </a:r>
            <a:endParaRPr lang="en-US" sz="3600" b="1" dirty="0">
              <a:solidFill>
                <a:srgbClr val="FF0000"/>
              </a:solidFill>
              <a:effectLst/>
              <a:latin typeface="Calibri" panose="020F0502020204030204" pitchFamily="34" charset="0"/>
              <a:cs typeface="Calibri" panose="020F0502020204030204" pitchFamily="34" charset="0"/>
            </a:endParaRPr>
          </a:p>
          <a:p>
            <a:endParaRPr lang="en-US" dirty="0">
              <a:latin typeface="Arial" panose="020B0604020202020204" pitchFamily="34" charset="0"/>
            </a:endParaRPr>
          </a:p>
          <a:p>
            <a:pPr marL="342900" indent="-342900">
              <a:buFont typeface="Arial" panose="020B0604020202020204" pitchFamily="34" charset="0"/>
              <a:buChar char="•"/>
            </a:pPr>
            <a:r>
              <a:rPr lang="en-US" sz="2400" b="1" dirty="0">
                <a:effectLst/>
                <a:latin typeface="Calibri" panose="020F0502020204030204" pitchFamily="34" charset="0"/>
                <a:cs typeface="Calibri" panose="020F0502020204030204" pitchFamily="34" charset="0"/>
              </a:rPr>
              <a:t>Create a meaningful reason to raise funds. What is a realistic fundraising goal and timeline and what will the money be used for? Who will buy what the ASTRA members are selling? </a:t>
            </a:r>
          </a:p>
          <a:p>
            <a:pPr marL="342900" indent="-342900">
              <a:buFont typeface="Arial" panose="020B0604020202020204" pitchFamily="34" charset="0"/>
              <a:buChar char="•"/>
            </a:pPr>
            <a:r>
              <a:rPr lang="en-US" sz="2400" b="1" dirty="0">
                <a:effectLst/>
                <a:latin typeface="Calibri" panose="020F0502020204030204" pitchFamily="34" charset="0"/>
                <a:cs typeface="Calibri" panose="020F0502020204030204" pitchFamily="34" charset="0"/>
              </a:rPr>
              <a:t>Have the ASTRA members set goals and plan the details of their fundraising campaign (including venues, supplies, tickets, food, advertising, volunteers).</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a:t>
            </a:r>
            <a:r>
              <a:rPr lang="en-US" sz="2400" b="1" dirty="0">
                <a:effectLst/>
                <a:latin typeface="Calibri" panose="020F0502020204030204" pitchFamily="34" charset="0"/>
                <a:cs typeface="Calibri" panose="020F0502020204030204" pitchFamily="34" charset="0"/>
              </a:rPr>
              <a:t>ssign responsibilities to the Fundraising Committee members, work with the Publicity Committee to advertise the event well through social media and other means.</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C</a:t>
            </a:r>
            <a:r>
              <a:rPr lang="en-US" sz="2400" b="1" dirty="0">
                <a:effectLst/>
                <a:latin typeface="Calibri" panose="020F0502020204030204" pitchFamily="34" charset="0"/>
                <a:cs typeface="Calibri" panose="020F0502020204030204" pitchFamily="34" charset="0"/>
              </a:rPr>
              <a:t>onsider collaborating with a local organization to match funds (including Altrusa), and try to connect the ASTRA members with the people whom they are going to be helping with the funds.</a:t>
            </a:r>
            <a:br>
              <a:rPr lang="en-US" sz="2400" b="1" dirty="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a:p>
            <a:r>
              <a:rPr lang="en-US" b="1" dirty="0">
                <a:effectLst/>
                <a:latin typeface="Calibri" panose="020F0502020204030204" pitchFamily="34" charset="0"/>
                <a:cs typeface="Calibri" panose="020F0502020204030204" pitchFamily="34" charset="0"/>
              </a:rPr>
              <a:t>There are three broad categories of fundraisers: seasonal event fundraisers (Halloween, Christmas, Valentines, Graduation, etc.), item fundraisers (selling food, merchandise, pins, etc.), and project fundraisers (providing </a:t>
            </a:r>
            <a:r>
              <a:rPr lang="en-US" b="1" dirty="0" err="1">
                <a:effectLst/>
                <a:latin typeface="Calibri" panose="020F0502020204030204" pitchFamily="34" charset="0"/>
                <a:cs typeface="Calibri" panose="020F0502020204030204" pitchFamily="34" charset="0"/>
              </a:rPr>
              <a:t>aservice</a:t>
            </a:r>
            <a:r>
              <a:rPr lang="en-US" b="1" dirty="0">
                <a:effectLst/>
                <a:latin typeface="Calibri" panose="020F0502020204030204" pitchFamily="34" charset="0"/>
                <a:cs typeface="Calibri" panose="020F0502020204030204" pitchFamily="34" charset="0"/>
              </a:rPr>
              <a:t> to raise money, such as car washes, carnival booths, dances, etc.)    </a:t>
            </a:r>
            <a:r>
              <a:rPr lang="en-US" b="1" dirty="0">
                <a:solidFill>
                  <a:srgbClr val="FF0000"/>
                </a:solidFill>
                <a:latin typeface="Calibri" panose="020F0502020204030204" pitchFamily="34" charset="0"/>
                <a:cs typeface="Calibri" panose="020F0502020204030204" pitchFamily="34" charset="0"/>
              </a:rPr>
              <a:t>There many more ideas on the ASTRA website.</a:t>
            </a:r>
            <a:endParaRPr lang="en-US" b="1" dirty="0">
              <a:effectLst/>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5082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B7D964-E2EB-B4EC-40E3-C96A24B33C0F}"/>
              </a:ext>
            </a:extLst>
          </p:cNvPr>
          <p:cNvSpPr txBox="1"/>
          <p:nvPr/>
        </p:nvSpPr>
        <p:spPr>
          <a:xfrm>
            <a:off x="190901" y="579972"/>
            <a:ext cx="11810198" cy="5909310"/>
          </a:xfrm>
          <a:prstGeom prst="rect">
            <a:avLst/>
          </a:prstGeom>
          <a:noFill/>
        </p:spPr>
        <p:txBody>
          <a:bodyPr wrap="square">
            <a:spAutoFit/>
          </a:bodyPr>
          <a:lstStyle/>
          <a:p>
            <a:pPr marL="0" marR="0">
              <a:spcBef>
                <a:spcPts val="0"/>
              </a:spcBef>
              <a:spcAft>
                <a:spcPts val="0"/>
              </a:spcAft>
            </a:pPr>
            <a:r>
              <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Where can I get more help?  </a:t>
            </a:r>
          </a:p>
          <a:p>
            <a:pPr marL="0" marR="0">
              <a:spcBef>
                <a:spcPts val="0"/>
              </a:spcBef>
              <a:spcAft>
                <a:spcPts val="0"/>
              </a:spcAft>
            </a:pPr>
            <a:r>
              <a:rPr lang="en-US" sz="3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I know I’ll have more questions later!</a:t>
            </a:r>
            <a:endParaRPr lang="en-US" sz="36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There are lots of online ASTRA resources and other leadership resources available for you:</a:t>
            </a:r>
          </a:p>
          <a:p>
            <a:pPr marL="0" marR="0">
              <a:spcBef>
                <a:spcPts val="0"/>
              </a:spcBef>
              <a:spcAft>
                <a:spcPts val="0"/>
              </a:spcAft>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Your Altrusa International ASTRA website </a:t>
            </a:r>
            <a:r>
              <a:rPr lang="en-US" sz="2800" b="1" dirty="0">
                <a:latin typeface="Calibri" panose="020F0502020204030204" pitchFamily="34" charset="0"/>
                <a:ea typeface="Calibri" panose="020F0502020204030204" pitchFamily="34" charset="0"/>
                <a:cs typeface="Times New Roman" panose="02020603050405020304" pitchFamily="18" charset="0"/>
                <a:hlinkClick r:id="rId2"/>
              </a:rPr>
              <a:t>https://astra.altrusa.org/</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Your ASTRA Advisors/Sponsors can guide you to:</a:t>
            </a:r>
          </a:p>
          <a:p>
            <a:pPr marL="731520" marR="0" lvl="0" indent="-342900">
              <a:spcBef>
                <a:spcPts val="0"/>
              </a:spcBef>
              <a:spcAft>
                <a:spcPts val="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Leadership books and websites </a:t>
            </a:r>
          </a:p>
          <a:p>
            <a:pPr marL="731520" marR="0" lvl="0" indent="-342900">
              <a:spcBef>
                <a:spcPts val="0"/>
              </a:spcBef>
              <a:spcAft>
                <a:spcPts val="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Articles on communication and team building within organizations</a:t>
            </a:r>
          </a:p>
          <a:p>
            <a:pPr marL="731520" marR="0" lvl="0" indent="-342900">
              <a:spcBef>
                <a:spcPts val="0"/>
              </a:spcBef>
              <a:spcAft>
                <a:spcPts val="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Articles on conflict resolution</a:t>
            </a:r>
          </a:p>
          <a:p>
            <a:pPr marL="731520" marR="0" lvl="0" indent="-342900">
              <a:spcBef>
                <a:spcPts val="0"/>
              </a:spcBef>
              <a:spcAft>
                <a:spcPts val="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Articles on time-management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1872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23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62A792-6A7B-35D0-0B85-1E5F6042B184}"/>
              </a:ext>
            </a:extLst>
          </p:cNvPr>
          <p:cNvSpPr txBox="1"/>
          <p:nvPr/>
        </p:nvSpPr>
        <p:spPr>
          <a:xfrm>
            <a:off x="834190" y="446844"/>
            <a:ext cx="11357810" cy="6617196"/>
          </a:xfrm>
          <a:prstGeom prst="rect">
            <a:avLst/>
          </a:prstGeom>
          <a:noFill/>
        </p:spPr>
        <p:txBody>
          <a:bodyPr wrap="square">
            <a:spAutoFit/>
          </a:bodyPr>
          <a:lstStyle/>
          <a:p>
            <a:pPr marL="0" marR="0" algn="ctr">
              <a:spcBef>
                <a:spcPts val="0"/>
              </a:spcBef>
              <a:spcAft>
                <a:spcPts val="0"/>
              </a:spcAft>
            </a:pP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a:solidFill>
                  <a:srgbClr val="FFC000"/>
                </a:solidFill>
                <a:effectLst/>
                <a:latin typeface="Calibri" panose="020F0502020204030204" pitchFamily="34" charset="0"/>
                <a:ea typeface="Times New Roman" panose="02020603050405020304" pitchFamily="18" charset="0"/>
                <a:cs typeface="Calibri" panose="020F0502020204030204" pitchFamily="34" charset="0"/>
              </a:rPr>
              <a:t>What is leadership?</a:t>
            </a:r>
            <a:endParaRPr lang="en-US" sz="4400" b="1" dirty="0">
              <a:solidFill>
                <a:srgbClr val="FFC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800" b="1" i="1"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r>
              <a:rPr lang="en-US" sz="3600" b="1" i="1" dirty="0">
                <a:effectLst/>
                <a:latin typeface="Calibri" panose="020F0502020204030204" pitchFamily="34" charset="0"/>
                <a:ea typeface="Times New Roman" panose="02020603050405020304" pitchFamily="18" charset="0"/>
                <a:cs typeface="Calibri" panose="020F0502020204030204" pitchFamily="34" charset="0"/>
              </a:rPr>
              <a:t>Leadership involves a set of skills including the ability</a:t>
            </a:r>
            <a:endParaRPr lang="en-US" sz="3600" b="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3200" b="1" i="1" dirty="0">
                <a:effectLst/>
                <a:latin typeface="Calibri" panose="020F0502020204030204" pitchFamily="34" charset="0"/>
                <a:ea typeface="Times New Roman" panose="02020603050405020304" pitchFamily="18" charset="0"/>
                <a:cs typeface="Calibri" panose="020F0502020204030204" pitchFamily="34" charset="0"/>
              </a:rPr>
              <a:t>to inspire and motivate others,</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3200" b="1" i="1" dirty="0">
                <a:effectLst/>
                <a:latin typeface="Calibri" panose="020F0502020204030204" pitchFamily="34" charset="0"/>
                <a:ea typeface="Times New Roman" panose="02020603050405020304" pitchFamily="18" charset="0"/>
                <a:cs typeface="Calibri" panose="020F0502020204030204" pitchFamily="34" charset="0"/>
              </a:rPr>
              <a:t>to communicate effectively,</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3200" b="1" i="1" dirty="0">
                <a:effectLst/>
                <a:latin typeface="Calibri" panose="020F0502020204030204" pitchFamily="34" charset="0"/>
                <a:ea typeface="Times New Roman" panose="02020603050405020304" pitchFamily="18" charset="0"/>
                <a:cs typeface="Calibri" panose="020F0502020204030204" pitchFamily="34" charset="0"/>
              </a:rPr>
              <a:t>to take initiative,</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3200" b="1" i="1" dirty="0">
                <a:effectLst/>
                <a:latin typeface="Calibri" panose="020F0502020204030204" pitchFamily="34" charset="0"/>
                <a:ea typeface="Times New Roman" panose="02020603050405020304" pitchFamily="18" charset="0"/>
                <a:cs typeface="Calibri" panose="020F0502020204030204" pitchFamily="34" charset="0"/>
              </a:rPr>
              <a:t>to develop effective partnerships,</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3200" b="1" i="1" dirty="0">
                <a:effectLst/>
                <a:latin typeface="Calibri" panose="020F0502020204030204" pitchFamily="34" charset="0"/>
                <a:ea typeface="Times New Roman" panose="02020603050405020304" pitchFamily="18" charset="0"/>
                <a:cs typeface="Calibri" panose="020F0502020204030204" pitchFamily="34" charset="0"/>
              </a:rPr>
              <a:t>to make plans and execute them,</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3200" b="1" i="1" dirty="0">
                <a:effectLst/>
                <a:latin typeface="Calibri" panose="020F0502020204030204" pitchFamily="34" charset="0"/>
                <a:ea typeface="Times New Roman" panose="02020603050405020304" pitchFamily="18" charset="0"/>
                <a:cs typeface="Calibri" panose="020F0502020204030204" pitchFamily="34" charset="0"/>
              </a:rPr>
              <a:t>to blend individual gifts and styles of members to strengthen the organization and its service.</a:t>
            </a:r>
          </a:p>
          <a:p>
            <a:pPr marR="0" lvl="0">
              <a:spcBef>
                <a:spcPts val="0"/>
              </a:spcBef>
              <a:spcAft>
                <a:spcPts val="0"/>
              </a:spcAft>
            </a:pPr>
            <a:r>
              <a:rPr lang="en-US"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		Which of these seems most challenging for you?  </a:t>
            </a:r>
          </a:p>
          <a:p>
            <a:pPr marR="0" lvl="0">
              <a:spcBef>
                <a:spcPts val="0"/>
              </a:spcBef>
              <a:spcAft>
                <a:spcPts val="0"/>
              </a:spcAft>
            </a:pPr>
            <a:r>
              <a:rPr lang="en-US" sz="3200" b="1" i="1" dirty="0">
                <a:solidFill>
                  <a:srgbClr val="C00000"/>
                </a:solidFill>
                <a:latin typeface="Calibri" panose="020F0502020204030204" pitchFamily="34" charset="0"/>
                <a:ea typeface="Calibri" panose="020F0502020204030204" pitchFamily="34" charset="0"/>
                <a:cs typeface="Calibri" panose="020F0502020204030204" pitchFamily="34" charset="0"/>
              </a:rPr>
              <a:t>			That’s your growing edge, right?</a:t>
            </a:r>
            <a:endParaRPr lang="en-US" sz="32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7066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47B48-84F7-46E4-AB55-4E9F75D036A9}"/>
              </a:ext>
            </a:extLst>
          </p:cNvPr>
          <p:cNvSpPr>
            <a:spLocks noGrp="1"/>
          </p:cNvSpPr>
          <p:nvPr>
            <p:ph type="title"/>
          </p:nvPr>
        </p:nvSpPr>
        <p:spPr>
          <a:xfrm>
            <a:off x="174324" y="1125636"/>
            <a:ext cx="4679602" cy="1169306"/>
          </a:xfrm>
        </p:spPr>
        <p:txBody>
          <a:bodyPr/>
          <a:lstStyle/>
          <a:p>
            <a:pPr algn="ctr"/>
            <a:r>
              <a:rPr lang="en-US" b="1" dirty="0">
                <a:solidFill>
                  <a:srgbClr val="C00000"/>
                </a:solidFill>
                <a:latin typeface="Calibri" panose="020F0502020204030204" pitchFamily="34" charset="0"/>
                <a:cs typeface="Calibri" panose="020F0502020204030204" pitchFamily="34" charset="0"/>
              </a:rPr>
              <a:t>THE GOALS OF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ASTRA ARE:</a:t>
            </a:r>
          </a:p>
        </p:txBody>
      </p:sp>
      <p:sp>
        <p:nvSpPr>
          <p:cNvPr id="4" name="Text Placeholder 3">
            <a:extLst>
              <a:ext uri="{FF2B5EF4-FFF2-40B4-BE49-F238E27FC236}">
                <a16:creationId xmlns:a16="http://schemas.microsoft.com/office/drawing/2014/main" id="{4DE8C9F4-404C-4F61-9B09-67EDE7A76935}"/>
              </a:ext>
            </a:extLst>
          </p:cNvPr>
          <p:cNvSpPr>
            <a:spLocks noGrp="1"/>
          </p:cNvSpPr>
          <p:nvPr>
            <p:ph type="body" sz="half" idx="2"/>
          </p:nvPr>
        </p:nvSpPr>
        <p:spPr>
          <a:xfrm>
            <a:off x="174323" y="2294942"/>
            <a:ext cx="4679603" cy="3094485"/>
          </a:xfrm>
        </p:spPr>
        <p:txBody>
          <a:bodyPr>
            <a:noAutofit/>
          </a:bodyPr>
          <a:lstStyle/>
          <a:p>
            <a:pPr marL="285750" lvl="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to provide opportunities for personal development, career planning and preparation, leadership training, and citizenship development;</a:t>
            </a:r>
          </a:p>
          <a:p>
            <a:pPr marL="285750" lvl="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to foster the concept of service through practical application in school and our community;</a:t>
            </a:r>
          </a:p>
          <a:p>
            <a:pPr marL="285750" lvl="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to sponsor social and cultural activities;</a:t>
            </a:r>
          </a:p>
          <a:p>
            <a:pPr marL="285750" lvl="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to promote fellowship and better understanding among all people.</a:t>
            </a:r>
          </a:p>
        </p:txBody>
      </p:sp>
      <p:pic>
        <p:nvPicPr>
          <p:cNvPr id="5" name="Picture 4">
            <a:extLst>
              <a:ext uri="{FF2B5EF4-FFF2-40B4-BE49-F238E27FC236}">
                <a16:creationId xmlns:a16="http://schemas.microsoft.com/office/drawing/2014/main" id="{7FC4300B-7397-483B-99CF-386EE14029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48405" y="2267210"/>
            <a:ext cx="6615242" cy="3364791"/>
          </a:xfrm>
          <a:prstGeom prst="rect">
            <a:avLst/>
          </a:prstGeom>
          <a:noFill/>
          <a:ln>
            <a:noFill/>
          </a:ln>
        </p:spPr>
      </p:pic>
      <p:sp>
        <p:nvSpPr>
          <p:cNvPr id="3" name="TextBox 2">
            <a:extLst>
              <a:ext uri="{FF2B5EF4-FFF2-40B4-BE49-F238E27FC236}">
                <a16:creationId xmlns:a16="http://schemas.microsoft.com/office/drawing/2014/main" id="{C4ED62BD-48FB-439E-B674-799933DBBB92}"/>
              </a:ext>
            </a:extLst>
          </p:cNvPr>
          <p:cNvSpPr txBox="1"/>
          <p:nvPr/>
        </p:nvSpPr>
        <p:spPr>
          <a:xfrm>
            <a:off x="6704450" y="5732364"/>
            <a:ext cx="1871666"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ASTRA Club of Atlee HS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Mechanicsville, VA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District Two</a:t>
            </a:r>
          </a:p>
        </p:txBody>
      </p:sp>
    </p:spTree>
    <p:extLst>
      <p:ext uri="{BB962C8B-B14F-4D97-AF65-F5344CB8AC3E}">
        <p14:creationId xmlns:p14="http://schemas.microsoft.com/office/powerpoint/2010/main" val="30854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DCBCD1-1C70-9C14-60AE-1C130CE0D1F2}"/>
              </a:ext>
            </a:extLst>
          </p:cNvPr>
          <p:cNvSpPr txBox="1"/>
          <p:nvPr/>
        </p:nvSpPr>
        <p:spPr>
          <a:xfrm>
            <a:off x="454037" y="807871"/>
            <a:ext cx="11442788" cy="5878532"/>
          </a:xfrm>
          <a:prstGeom prst="rect">
            <a:avLst/>
          </a:prstGeom>
          <a:noFill/>
        </p:spPr>
        <p:txBody>
          <a:bodyPr wrap="square">
            <a:spAutoFit/>
          </a:bodyPr>
          <a:lstStyle/>
          <a:p>
            <a:pPr marR="0" lvl="0">
              <a:spcBef>
                <a:spcPts val="0"/>
              </a:spcBef>
              <a:spcAft>
                <a:spcPts val="0"/>
              </a:spcAft>
            </a:pPr>
            <a:r>
              <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Partnering with your sponsoring </a:t>
            </a:r>
          </a:p>
          <a:p>
            <a:pPr marR="0" lvl="0">
              <a:spcBef>
                <a:spcPts val="0"/>
              </a:spcBef>
              <a:spcAft>
                <a:spcPts val="0"/>
              </a:spcAft>
            </a:pPr>
            <a:r>
              <a:rPr lang="en-US" sz="3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Altrusa Club </a:t>
            </a:r>
          </a:p>
          <a:p>
            <a:pPr marR="0" lvl="0">
              <a:spcBef>
                <a:spcPts val="0"/>
              </a:spcBef>
              <a:spcAft>
                <a:spcPts val="0"/>
              </a:spcAft>
            </a:pPr>
            <a:r>
              <a:rPr lang="en-US" sz="3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has </a:t>
            </a:r>
            <a:r>
              <a:rPr lang="en-US" sz="3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many benefits.</a:t>
            </a:r>
          </a:p>
          <a:p>
            <a:pPr marR="0" lvl="0">
              <a:spcBef>
                <a:spcPts val="0"/>
              </a:spcBef>
              <a:spcAft>
                <a:spcPts val="0"/>
              </a:spcAft>
            </a:pPr>
            <a:endParaRPr lang="en-US" sz="3600" b="1" dirty="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This partnership provides opportunities to:</a:t>
            </a:r>
          </a:p>
          <a:p>
            <a:pPr marL="342900" marR="0" lvl="0" indent="-342900">
              <a:spcBef>
                <a:spcPts val="0"/>
              </a:spcBef>
              <a:spcAft>
                <a:spcPts val="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Share ideas and options for practicing leadership and providing service.</a:t>
            </a:r>
          </a:p>
          <a:p>
            <a:pPr marL="342900" marR="0" lvl="0" indent="-342900">
              <a:spcBef>
                <a:spcPts val="0"/>
              </a:spcBef>
              <a:spcAft>
                <a:spcPts val="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Encourage you as ASTRA members in developing your leadership skills.</a:t>
            </a:r>
          </a:p>
          <a:p>
            <a:pPr marL="342900" marR="0" lvl="0" indent="-342900">
              <a:spcBef>
                <a:spcPts val="0"/>
              </a:spcBef>
              <a:spcAft>
                <a:spcPts val="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Provide mentoring with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Altrusans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that builds long-lasting relationships.</a:t>
            </a:r>
          </a:p>
          <a:p>
            <a:pPr marL="342900" marR="0" lvl="0" indent="-342900">
              <a:spcBef>
                <a:spcPts val="0"/>
              </a:spcBef>
              <a:spcAft>
                <a:spcPts val="0"/>
              </a:spcAft>
              <a:buFont typeface="+mj-lt"/>
              <a:buAutoNum type="arabicPeriod"/>
            </a:pPr>
            <a:r>
              <a:rPr lang="en-US" sz="2800" b="1" dirty="0">
                <a:effectLst/>
                <a:latin typeface="Calibri" panose="020F0502020204030204" pitchFamily="34" charset="0"/>
                <a:ea typeface="Calibri" panose="020F0502020204030204" pitchFamily="34" charset="0"/>
                <a:cs typeface="Times New Roman" panose="02020603050405020304" pitchFamily="18" charset="0"/>
              </a:rPr>
              <a:t>Learn about goal setting, conflict resolution, team building, and communication from experienced </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Altrusans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as challenges are faced in leadership.</a:t>
            </a:r>
          </a:p>
          <a:p>
            <a:pPr marL="0" marR="0">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1601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9C8531-72E3-42D1-B3AA-D68C57DD43E2}"/>
              </a:ext>
            </a:extLst>
          </p:cNvPr>
          <p:cNvPicPr>
            <a:picLocks noChangeAspect="1"/>
          </p:cNvPicPr>
          <p:nvPr/>
        </p:nvPicPr>
        <p:blipFill>
          <a:blip r:embed="rId2"/>
          <a:stretch>
            <a:fillRect/>
          </a:stretch>
        </p:blipFill>
        <p:spPr>
          <a:xfrm>
            <a:off x="268371" y="1965833"/>
            <a:ext cx="5639289" cy="2926334"/>
          </a:xfrm>
          <a:prstGeom prst="rect">
            <a:avLst/>
          </a:prstGeom>
          <a:ln w="28575">
            <a:solidFill>
              <a:srgbClr val="FFC000"/>
            </a:solidFill>
          </a:ln>
        </p:spPr>
      </p:pic>
      <p:pic>
        <p:nvPicPr>
          <p:cNvPr id="4" name="Picture 2" descr="A picture containing indoor, child, table, boy&#10;&#10;Description automatically generated">
            <a:extLst>
              <a:ext uri="{FF2B5EF4-FFF2-40B4-BE49-F238E27FC236}">
                <a16:creationId xmlns:a16="http://schemas.microsoft.com/office/drawing/2014/main" id="{B462FE2E-2E15-4CE1-A8B3-8FAB6C7C8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612" b="9180"/>
          <a:stretch>
            <a:fillRect/>
          </a:stretch>
        </p:blipFill>
        <p:spPr bwMode="auto">
          <a:xfrm>
            <a:off x="6367421" y="3607512"/>
            <a:ext cx="5638800" cy="3124200"/>
          </a:xfrm>
          <a:prstGeom prst="rect">
            <a:avLst/>
          </a:prstGeom>
          <a:noFill/>
          <a:ln w="38100" cap="sq">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940FB51-790D-4CBE-8BD6-E2ADCABFD74C}"/>
              </a:ext>
            </a:extLst>
          </p:cNvPr>
          <p:cNvSpPr txBox="1">
            <a:spLocks/>
          </p:cNvSpPr>
          <p:nvPr/>
        </p:nvSpPr>
        <p:spPr>
          <a:xfrm>
            <a:off x="3547534" y="353948"/>
            <a:ext cx="10020255" cy="2021524"/>
          </a:xfrm>
          <a:prstGeom prst="rect">
            <a:avLst/>
          </a:prstGeom>
        </p:spPr>
        <p:txBody>
          <a:bodyP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lnSpc>
                <a:spcPct val="100000"/>
              </a:lnSpc>
            </a:pPr>
            <a:r>
              <a:rPr lang="en-US" b="1" dirty="0">
                <a:solidFill>
                  <a:schemeClr val="accent3">
                    <a:lumMod val="75000"/>
                  </a:schemeClr>
                </a:solidFill>
                <a:latin typeface="Calibri" panose="020F0502020204030204" pitchFamily="34" charset="0"/>
                <a:cs typeface="Calibri" panose="020F0502020204030204" pitchFamily="34" charset="0"/>
              </a:rPr>
              <a:t>It’s exciting to </a:t>
            </a:r>
            <a:br>
              <a:rPr lang="en-US" b="1" dirty="0">
                <a:solidFill>
                  <a:schemeClr val="accent3">
                    <a:lumMod val="75000"/>
                  </a:schemeClr>
                </a:solidFill>
                <a:latin typeface="Calibri" panose="020F0502020204030204" pitchFamily="34" charset="0"/>
                <a:cs typeface="Calibri" panose="020F0502020204030204" pitchFamily="34" charset="0"/>
              </a:rPr>
            </a:br>
            <a:r>
              <a:rPr lang="en-US" b="1" dirty="0">
                <a:solidFill>
                  <a:schemeClr val="accent3">
                    <a:lumMod val="75000"/>
                  </a:schemeClr>
                </a:solidFill>
                <a:latin typeface="Calibri" panose="020F0502020204030204" pitchFamily="34" charset="0"/>
                <a:cs typeface="Calibri" panose="020F0502020204030204" pitchFamily="34" charset="0"/>
              </a:rPr>
              <a:t>Partner in Service!</a:t>
            </a:r>
            <a:br>
              <a:rPr lang="en-US" b="1" dirty="0">
                <a:solidFill>
                  <a:schemeClr val="accent3">
                    <a:lumMod val="75000"/>
                  </a:schemeClr>
                </a:solidFill>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73FF417-2692-41CD-A956-5DE4FAD1C259}"/>
              </a:ext>
            </a:extLst>
          </p:cNvPr>
          <p:cNvSpPr txBox="1"/>
          <p:nvPr/>
        </p:nvSpPr>
        <p:spPr>
          <a:xfrm>
            <a:off x="130985" y="5082985"/>
            <a:ext cx="6086923" cy="646331"/>
          </a:xfrm>
          <a:prstGeom prst="rect">
            <a:avLst/>
          </a:prstGeom>
          <a:noFill/>
        </p:spPr>
        <p:txBody>
          <a:bodyPr wrap="none" rtlCol="0">
            <a:spAutoFit/>
          </a:bodyPr>
          <a:lstStyle/>
          <a:p>
            <a:r>
              <a:rPr lang="en-US" b="1" dirty="0"/>
              <a:t>ASTRA at the U. of A. partnered with Altrusa to </a:t>
            </a:r>
          </a:p>
          <a:p>
            <a:r>
              <a:rPr lang="en-US" b="1" dirty="0"/>
              <a:t>provide fun bags for children moving into foster care.</a:t>
            </a:r>
          </a:p>
        </p:txBody>
      </p:sp>
      <p:sp>
        <p:nvSpPr>
          <p:cNvPr id="9" name="TextBox 8">
            <a:extLst>
              <a:ext uri="{FF2B5EF4-FFF2-40B4-BE49-F238E27FC236}">
                <a16:creationId xmlns:a16="http://schemas.microsoft.com/office/drawing/2014/main" id="{6A51A718-E82E-442B-90E1-2D3CB68C8EAE}"/>
              </a:ext>
            </a:extLst>
          </p:cNvPr>
          <p:cNvSpPr txBox="1"/>
          <p:nvPr/>
        </p:nvSpPr>
        <p:spPr>
          <a:xfrm>
            <a:off x="6718838" y="1951672"/>
            <a:ext cx="4935967" cy="1477328"/>
          </a:xfrm>
          <a:prstGeom prst="rect">
            <a:avLst/>
          </a:prstGeom>
          <a:noFill/>
        </p:spPr>
        <p:txBody>
          <a:bodyPr wrap="none" rtlCol="0">
            <a:spAutoFit/>
          </a:bodyPr>
          <a:lstStyle/>
          <a:p>
            <a:r>
              <a:rPr lang="en-US" b="1" dirty="0"/>
              <a:t>They made bookmarks to go with donated</a:t>
            </a:r>
          </a:p>
          <a:p>
            <a:r>
              <a:rPr lang="en-US" b="1" dirty="0"/>
              <a:t>new books into a library Altrusa had built</a:t>
            </a:r>
          </a:p>
          <a:p>
            <a:r>
              <a:rPr lang="en-US" b="1" dirty="0"/>
              <a:t>for a community center.  They then helped</a:t>
            </a:r>
          </a:p>
          <a:p>
            <a:r>
              <a:rPr lang="en-US" b="1" dirty="0" err="1"/>
              <a:t>Altrusans</a:t>
            </a:r>
            <a:r>
              <a:rPr lang="en-US" b="1" dirty="0"/>
              <a:t> make bookmarks for their other </a:t>
            </a:r>
          </a:p>
          <a:p>
            <a:r>
              <a:rPr lang="en-US" b="1" dirty="0"/>
              <a:t>literacy projects!</a:t>
            </a:r>
          </a:p>
        </p:txBody>
      </p:sp>
    </p:spTree>
    <p:extLst>
      <p:ext uri="{BB962C8B-B14F-4D97-AF65-F5344CB8AC3E}">
        <p14:creationId xmlns:p14="http://schemas.microsoft.com/office/powerpoint/2010/main" val="195685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4853E6-647F-C8CB-A54B-C8F2E796B1E6}"/>
              </a:ext>
            </a:extLst>
          </p:cNvPr>
          <p:cNvSpPr txBox="1"/>
          <p:nvPr/>
        </p:nvSpPr>
        <p:spPr>
          <a:xfrm>
            <a:off x="206105" y="447400"/>
            <a:ext cx="11779789" cy="5940088"/>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Let’s lay a </a:t>
            </a:r>
            <a:r>
              <a:rPr lang="en-US" sz="3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foundation for your leadership.</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What are some characteristics of a successful leader?  Please take a look at these and discuss them with each other.  Which are most important to you?</a:t>
            </a:r>
          </a:p>
          <a:p>
            <a:pPr marL="0" marR="0">
              <a:spcBef>
                <a:spcPts val="0"/>
              </a:spcBef>
              <a:spcAft>
                <a:spcPts val="0"/>
              </a:spcAft>
            </a:pPr>
            <a:endPar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 willingness to learn:  Leadership skills are learned; everyone can become a leader!</a:t>
            </a: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 desire to recognize and encourage greatness in others:</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 Every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person has talents, gifts and experiences to bring. As a leader you can help develop them.  Effective leaders encourage and grow leaders!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Ralph Waldo Emerson wrote, “Our chief want is someone who will inspire us to be what we know we could be.”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 willingness to risk and to change:  Realizing that change starts with each of us we can all be change agents if we have the courage to risk change to be more effective.</a:t>
            </a: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An ability to listen receptively and to be flexible:   Learning to be flexible depending on the situation and those you are leading helps you more effectively provide leadership and the organization succeed.</a:t>
            </a:r>
          </a:p>
        </p:txBody>
      </p:sp>
    </p:spTree>
    <p:extLst>
      <p:ext uri="{BB962C8B-B14F-4D97-AF65-F5344CB8AC3E}">
        <p14:creationId xmlns:p14="http://schemas.microsoft.com/office/powerpoint/2010/main" val="112644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A35932-8C44-0095-415D-9310543912D2}"/>
              </a:ext>
            </a:extLst>
          </p:cNvPr>
          <p:cNvSpPr txBox="1"/>
          <p:nvPr/>
        </p:nvSpPr>
        <p:spPr>
          <a:xfrm>
            <a:off x="0" y="318207"/>
            <a:ext cx="11993077" cy="6401753"/>
          </a:xfrm>
          <a:prstGeom prst="rect">
            <a:avLst/>
          </a:prstGeom>
          <a:noFill/>
        </p:spPr>
        <p:txBody>
          <a:bodyPr wrap="square">
            <a:spAutoFit/>
          </a:bodyPr>
          <a:lstStyle/>
          <a:p>
            <a:pPr marL="0" marR="0" algn="ctr">
              <a:spcBef>
                <a:spcPts val="0"/>
              </a:spcBef>
              <a:spcAft>
                <a:spcPts val="0"/>
              </a:spcAft>
            </a:pPr>
            <a: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So, here are some more characteristics </a:t>
            </a:r>
          </a:p>
          <a:p>
            <a:pPr marL="0" marR="0" algn="ctr">
              <a:spcBef>
                <a:spcPts val="0"/>
              </a:spcBef>
              <a:spcAft>
                <a:spcPts val="0"/>
              </a:spcAft>
            </a:pPr>
            <a: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of a successful leader!</a:t>
            </a:r>
          </a:p>
          <a:p>
            <a:pPr marL="0" marR="0">
              <a:spcBef>
                <a:spcPts val="0"/>
              </a:spcBef>
              <a:spcAft>
                <a:spcPts val="0"/>
              </a:spcAft>
            </a:pP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An eagerness to nurture the ability of your members and officers to dream great dreams and to be stewards of the organization.</a:t>
            </a: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willingness to build a team:  Learning to delegate, to build collaboration and communication among your members, to ask for help as needed and to show gratitude for efforts made nurtures everyone you lead.</a:t>
            </a: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ability to build community within your organization:  Uniting those who are working together in ASTRA to serve each other and your community will make your service together powerful and fun.</a:t>
            </a: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ability to model commitment and responsibility:  Your members will reflect your enthusiasm, commitment and sense of responsibility to ASTRA as you work together.</a:t>
            </a:r>
          </a:p>
          <a:p>
            <a:pPr marL="342900" marR="0" lvl="0" indent="-34290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confidence to be your own authentic self: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John Ruskin wrote, “The highest reward for a person’s toil is not what they get for it, but what they become by it.”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As you are authentic and willing to learn, your members will grow in their respect and enthusiasm for what you can all accomplish together.</a:t>
            </a:r>
          </a:p>
        </p:txBody>
      </p:sp>
    </p:spTree>
    <p:extLst>
      <p:ext uri="{BB962C8B-B14F-4D97-AF65-F5344CB8AC3E}">
        <p14:creationId xmlns:p14="http://schemas.microsoft.com/office/powerpoint/2010/main" val="298960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6121C4-C2AE-97DF-7FBD-A52DA5B141AE}"/>
              </a:ext>
            </a:extLst>
          </p:cNvPr>
          <p:cNvSpPr txBox="1"/>
          <p:nvPr/>
        </p:nvSpPr>
        <p:spPr>
          <a:xfrm>
            <a:off x="417094" y="245183"/>
            <a:ext cx="11685070" cy="5940088"/>
          </a:xfrm>
          <a:prstGeom prst="rect">
            <a:avLst/>
          </a:prstGeom>
          <a:noFill/>
        </p:spPr>
        <p:txBody>
          <a:bodyPr wrap="square">
            <a:spAutoFit/>
          </a:bodyPr>
          <a:lstStyle/>
          <a:p>
            <a:pPr marL="0" marR="0">
              <a:spcBef>
                <a:spcPts val="0"/>
              </a:spcBef>
              <a:spcAft>
                <a:spcPts val="0"/>
              </a:spcAft>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Now to some specifics you </a:t>
            </a:r>
          </a:p>
          <a:p>
            <a:pPr marL="0" marR="0">
              <a:spcBef>
                <a:spcPts val="0"/>
              </a:spcBef>
              <a:spcAft>
                <a:spcPts val="0"/>
              </a:spcAft>
            </a:pPr>
            <a:r>
              <a:rPr lang="en-US" sz="3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may have on your mind:</a:t>
            </a:r>
            <a:endParaRPr lang="en-US" sz="36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u="none" strike="noStrike"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Where can I go to understand my specific role and responsibility </a:t>
            </a:r>
          </a:p>
          <a:p>
            <a:pPr marL="0" marR="0">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 as I assume leadership?</a:t>
            </a: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President</a:t>
            </a: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Vice President</a:t>
            </a: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Treasurer</a:t>
            </a: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Secretary</a:t>
            </a:r>
          </a:p>
          <a:p>
            <a:pPr marL="342900" marR="0" lvl="0" indent="-342900">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Committee Chair</a:t>
            </a:r>
          </a:p>
          <a:p>
            <a:pPr marR="0" lvl="0">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hlinkClick r:id="rId2"/>
              </a:rPr>
              <a:t>https://astra.altrusa.org/files/2021/02/ASTRA-Committee-Chair-Responsibilities.pdf</a:t>
            </a:r>
            <a:r>
              <a:rPr lang="en-US" sz="2800" dirty="0">
                <a:latin typeface="Calibri" panose="020F0502020204030204" pitchFamily="34" charset="0"/>
                <a:ea typeface="Calibri" panose="020F0502020204030204" pitchFamily="34" charset="0"/>
                <a:cs typeface="Times New Roman" panose="02020603050405020304" pitchFamily="18" charset="0"/>
              </a:rPr>
              <a:t>  AND </a:t>
            </a:r>
            <a:r>
              <a:rPr lang="en-US" sz="2800" dirty="0">
                <a:latin typeface="Calibri" panose="020F0502020204030204" pitchFamily="34" charset="0"/>
                <a:ea typeface="Calibri" panose="020F0502020204030204" pitchFamily="34" charset="0"/>
                <a:cs typeface="Times New Roman" panose="02020603050405020304" pitchFamily="18" charset="0"/>
                <a:hlinkClick r:id="rId3"/>
              </a:rPr>
              <a:t>https://astra.altrusa.org/files/2021/02/ASTRA-Club-Leadership-Manual-2020.pdf</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099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237</TotalTime>
  <Words>2360</Words>
  <Application>Microsoft Office PowerPoint</Application>
  <PresentationFormat>Widescreen</PresentationFormat>
  <Paragraphs>199</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Century Gothic</vt:lpstr>
      <vt:lpstr>Corbel</vt:lpstr>
      <vt:lpstr>Franklin Gothic Book</vt:lpstr>
      <vt:lpstr>Symbol</vt:lpstr>
      <vt:lpstr>Times New Roman</vt:lpstr>
      <vt:lpstr>Wingdings</vt:lpstr>
      <vt:lpstr>Vapor Trail</vt:lpstr>
      <vt:lpstr>PowerPoint Presentation</vt:lpstr>
      <vt:lpstr>PowerPoint Presentation</vt:lpstr>
      <vt:lpstr>PowerPoint Presentation</vt:lpstr>
      <vt:lpstr>THE GOALS OF  ASTRA ARE:</vt:lpstr>
      <vt:lpstr>PowerPoint Presentation</vt:lpstr>
      <vt:lpstr>PowerPoint Presentation</vt:lpstr>
      <vt:lpstr>PowerPoint Presentation</vt:lpstr>
      <vt:lpstr>PowerPoint Presentation</vt:lpstr>
      <vt:lpstr>PowerPoint Presentation</vt:lpstr>
      <vt:lpstr>You may want to keep these resources handy as your club makes decisions: 1.  Club Leadership Manual   2.  ASTRA Monthly Checklist  https://astra.altrusa.org/files/2021/02/ASTRA-Monthly-Checklist-2020.pdf  3.  ASTRA Members Guide  https://astra.altrusa.org/files/2019/10/ASTRA-Members-Guide-February-2018-update.pdf </vt:lpstr>
      <vt:lpstr>PowerPoint Presentation</vt:lpstr>
      <vt:lpstr>PowerPoint Presentation</vt:lpstr>
      <vt:lpstr>AGENDA PREPARATION</vt:lpstr>
      <vt:lpstr>PowerPoint Presentation</vt:lpstr>
      <vt:lpstr>PowerPoint Presentation</vt:lpstr>
      <vt:lpstr>PowerPoint Presentation</vt:lpstr>
      <vt:lpstr>You migHt consider collaboration between ASTRA Clubs  </vt:lpstr>
      <vt:lpstr>SET  YOUR  GOALS and then take action.  Those who set goals for themselves   are more likely to achieve success!</vt:lpstr>
      <vt:lpstr>Enhance Communication  USING the website and social media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 C. Brewer</dc:creator>
  <cp:lastModifiedBy>Tess Fang</cp:lastModifiedBy>
  <cp:revision>13</cp:revision>
  <dcterms:created xsi:type="dcterms:W3CDTF">2023-01-07T16:29:43Z</dcterms:created>
  <dcterms:modified xsi:type="dcterms:W3CDTF">2023-06-23T13:24:30Z</dcterms:modified>
</cp:coreProperties>
</file>